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6" r:id="rId4"/>
    <p:sldId id="257" r:id="rId5"/>
    <p:sldId id="258" r:id="rId6"/>
    <p:sldId id="259" r:id="rId7"/>
    <p:sldId id="260" r:id="rId8"/>
    <p:sldId id="262" r:id="rId9"/>
    <p:sldId id="263" r:id="rId10"/>
    <p:sldId id="261" r:id="rId11"/>
    <p:sldId id="264"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306"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6C3C91-13B3-434D-94C1-9D1E99EF8F6B}" type="datetimeFigureOut">
              <a:rPr lang="en-US" smtClean="0"/>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C3C91-13B3-434D-94C1-9D1E99EF8F6B}" type="datetimeFigureOut">
              <a:rPr lang="en-US" smtClean="0"/>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C3C91-13B3-434D-94C1-9D1E99EF8F6B}" type="datetimeFigureOut">
              <a:rPr lang="en-US" smtClean="0"/>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C3C91-13B3-434D-94C1-9D1E99EF8F6B}" type="datetimeFigureOut">
              <a:rPr lang="en-US" smtClean="0"/>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6C3C91-13B3-434D-94C1-9D1E99EF8F6B}" type="datetimeFigureOut">
              <a:rPr lang="en-US" smtClean="0"/>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6C3C91-13B3-434D-94C1-9D1E99EF8F6B}" type="datetimeFigureOut">
              <a:rPr lang="en-US" smtClean="0"/>
              <a:t>12/12/2012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6C3C91-13B3-434D-94C1-9D1E99EF8F6B}" type="datetimeFigureOut">
              <a:rPr lang="en-US" smtClean="0"/>
              <a:t>12/12/2012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6C3C91-13B3-434D-94C1-9D1E99EF8F6B}" type="datetimeFigureOut">
              <a:rPr lang="en-US" smtClean="0"/>
              <a:t>12/12/2012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6C3C91-13B3-434D-94C1-9D1E99EF8F6B}" type="datetimeFigureOut">
              <a:rPr lang="en-US" smtClean="0"/>
              <a:t>12/12/2012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6C3C91-13B3-434D-94C1-9D1E99EF8F6B}" type="datetimeFigureOut">
              <a:rPr lang="en-US" smtClean="0"/>
              <a:t>12/12/2012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6C3C91-13B3-434D-94C1-9D1E99EF8F6B}" type="datetimeFigureOut">
              <a:rPr lang="en-US" smtClean="0"/>
              <a:t>12/12/2012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E31E04-7859-498F-86DF-7A0EF4F52A4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6C3C91-13B3-434D-94C1-9D1E99EF8F6B}" type="datetimeFigureOut">
              <a:rPr lang="en-US" smtClean="0"/>
              <a:t>12/12/2012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31E04-7859-498F-86DF-7A0EF4F52A4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5.1 Forces in 2-D; Vectors</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 1: Static vs. Kinetic Friction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Is Kinetic friction less than static friction?</a:t>
            </a:r>
          </a:p>
          <a:p>
            <a:endParaRPr lang="en-US" dirty="0"/>
          </a:p>
          <a:p>
            <a:r>
              <a:rPr lang="en-US" b="1" u="sng" dirty="0" smtClean="0"/>
              <a:t>Procedure:</a:t>
            </a:r>
            <a:r>
              <a:rPr lang="en-US" dirty="0"/>
              <a:t> </a:t>
            </a:r>
            <a:r>
              <a:rPr lang="en-US" dirty="0" smtClean="0"/>
              <a:t>Use the spring scale to measure the force required to start the rectangular block moving.  Then use the spring scale to measure the frictional force for constant velocity.  Perform several trials.  Have students record all data and find the average for each.  (</a:t>
            </a:r>
            <a:r>
              <a:rPr lang="en-US" b="1" dirty="0" smtClean="0"/>
              <a:t>note:</a:t>
            </a:r>
            <a:r>
              <a:rPr lang="en-US" dirty="0" smtClean="0"/>
              <a:t> normal force and the surfaces remain the same, the only difference in the two average values is due to motion)</a:t>
            </a:r>
            <a:endParaRPr lang="en-US" b="1" u="sn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 2: Static vs. Kinetic Friction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Does friction depend on the surface?</a:t>
            </a:r>
          </a:p>
          <a:p>
            <a:endParaRPr lang="en-US" dirty="0"/>
          </a:p>
          <a:p>
            <a:r>
              <a:rPr lang="en-US" b="1" u="sng" dirty="0" smtClean="0"/>
              <a:t>Procedure:</a:t>
            </a:r>
            <a:r>
              <a:rPr lang="en-US" dirty="0"/>
              <a:t> </a:t>
            </a:r>
            <a:r>
              <a:rPr lang="en-US" dirty="0" smtClean="0"/>
              <a:t>attach the hook to one of the two uncovered sides of the block.  Pull the block across the table with the spring scale.  Repeat the demo. With each new surface of the cube exposed to the table.  Repeat with a different cube and different surfaces (glass, carpeting, sandpaper)  Summarize results and reach a conclusion</a:t>
            </a:r>
            <a:endParaRPr lang="en-US" b="1" u="sn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Coefficient of friction</a:t>
            </a:r>
            <a:endParaRPr lang="en-US" dirty="0"/>
          </a:p>
        </p:txBody>
      </p:sp>
      <p:sp>
        <p:nvSpPr>
          <p:cNvPr id="3" name="Content Placeholder 2"/>
          <p:cNvSpPr>
            <a:spLocks noGrp="1"/>
          </p:cNvSpPr>
          <p:nvPr>
            <p:ph idx="1"/>
          </p:nvPr>
        </p:nvSpPr>
        <p:spPr/>
        <p:txBody>
          <a:bodyPr/>
          <a:lstStyle/>
          <a:p>
            <a:r>
              <a:rPr lang="en-US" b="1" dirty="0" smtClean="0"/>
              <a:t>Coefficient of friction</a:t>
            </a:r>
            <a:r>
              <a:rPr lang="en-US" dirty="0" smtClean="0"/>
              <a:t>: </a:t>
            </a:r>
            <a:r>
              <a:rPr lang="en-US" smtClean="0"/>
              <a:t>the </a:t>
            </a:r>
            <a:r>
              <a:rPr lang="en-US" smtClean="0"/>
              <a:t>ratio </a:t>
            </a:r>
            <a:r>
              <a:rPr lang="en-US" dirty="0" smtClean="0"/>
              <a:t>between the normal force and the force of friction between two surfaces.  </a:t>
            </a:r>
          </a:p>
          <a:p>
            <a:endParaRPr lang="en-US" b="1" dirty="0"/>
          </a:p>
          <a:p>
            <a:r>
              <a:rPr lang="en-US" b="1" dirty="0" smtClean="0"/>
              <a:t>Coefficient of friction</a:t>
            </a:r>
            <a:r>
              <a:rPr lang="en-US" dirty="0" smtClean="0"/>
              <a:t>: the ratio of the force of kinetic friction to the normal force.</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5.1 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 two vectors are at right angles, you can use the Pythagorean theorem to determine the magnitude of the resultant vector</a:t>
            </a:r>
          </a:p>
          <a:p>
            <a:r>
              <a:rPr lang="en-US" dirty="0" smtClean="0"/>
              <a:t>The law of cosines and the law of sines can be used to find the magnitude of the resultant of any two vectors </a:t>
            </a:r>
          </a:p>
          <a:p>
            <a:r>
              <a:rPr lang="en-US" dirty="0" smtClean="0"/>
              <a:t>The components of a vector are projections of the component vectors</a:t>
            </a:r>
          </a:p>
          <a:p>
            <a:r>
              <a:rPr lang="en-US" dirty="0" smtClean="0"/>
              <a:t>Vectors can be summed by separately adding the x- and y-components</a:t>
            </a:r>
            <a:endParaRPr lang="en-US" dirty="0"/>
          </a:p>
        </p:txBody>
      </p:sp>
    </p:spTree>
    <p:extLst>
      <p:ext uri="{BB962C8B-B14F-4D97-AF65-F5344CB8AC3E}">
        <p14:creationId xmlns:p14="http://schemas.microsoft.com/office/powerpoint/2010/main" val="3909462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3">
                                            <p:txEl>
                                              <p:pRg st="1" end="1"/>
                                            </p:txEl>
                                          </p:spTgt>
                                        </p:tgtEl>
                                      </p:cBhvr>
                                    </p:animEffect>
                                    <p:set>
                                      <p:cBhvr>
                                        <p:cTn id="1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3">
                                            <p:txEl>
                                              <p:pRg st="2" end="2"/>
                                            </p:txEl>
                                          </p:spTgt>
                                        </p:tgtEl>
                                      </p:cBhvr>
                                    </p:animEffect>
                                    <p:set>
                                      <p:cBhvr>
                                        <p:cTn id="17"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3">
                                            <p:txEl>
                                              <p:pRg st="3" end="3"/>
                                            </p:txEl>
                                          </p:spTgt>
                                        </p:tgtEl>
                                      </p:cBhvr>
                                    </p:animEffect>
                                    <p:set>
                                      <p:cBhvr>
                                        <p:cTn id="22"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5.2 Friction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73395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a:t>
            </a:r>
            <a:endParaRPr lang="en-US" dirty="0"/>
          </a:p>
        </p:txBody>
      </p:sp>
      <p:sp>
        <p:nvSpPr>
          <p:cNvPr id="3" name="Content Placeholder 2"/>
          <p:cNvSpPr>
            <a:spLocks noGrp="1"/>
          </p:cNvSpPr>
          <p:nvPr>
            <p:ph idx="1"/>
          </p:nvPr>
        </p:nvSpPr>
        <p:spPr/>
        <p:txBody>
          <a:bodyPr/>
          <a:lstStyle/>
          <a:p>
            <a:r>
              <a:rPr lang="en-US" dirty="0" err="1" smtClean="0"/>
              <a:t>Fg</a:t>
            </a:r>
            <a:r>
              <a:rPr lang="en-US" dirty="0" smtClean="0"/>
              <a:t>: is the vector quantity directed toward the center of Earth (called: </a:t>
            </a:r>
            <a:r>
              <a:rPr lang="en-US" b="1" u="sng" dirty="0" smtClean="0"/>
              <a:t>weight)</a:t>
            </a:r>
            <a:endParaRPr lang="en-US" dirty="0" smtClean="0"/>
          </a:p>
          <a:p>
            <a:endParaRPr lang="en-US" dirty="0"/>
          </a:p>
          <a:p>
            <a:r>
              <a:rPr lang="en-US" dirty="0" smtClean="0"/>
              <a:t>When mass and acceleration of gravity are known weight can be calculated</a:t>
            </a:r>
          </a:p>
          <a:p>
            <a:endParaRPr lang="en-US" dirty="0"/>
          </a:p>
          <a:p>
            <a:r>
              <a:rPr lang="en-US" dirty="0" err="1" smtClean="0"/>
              <a:t>Fg</a:t>
            </a:r>
            <a:r>
              <a:rPr lang="en-US" dirty="0" smtClean="0"/>
              <a:t> = mg</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Normal Force</a:t>
            </a:r>
            <a:endParaRPr lang="en-US" dirty="0"/>
          </a:p>
        </p:txBody>
      </p:sp>
      <p:sp>
        <p:nvSpPr>
          <p:cNvPr id="3" name="Content Placeholder 2"/>
          <p:cNvSpPr>
            <a:spLocks noGrp="1"/>
          </p:cNvSpPr>
          <p:nvPr>
            <p:ph idx="1"/>
          </p:nvPr>
        </p:nvSpPr>
        <p:spPr/>
        <p:txBody>
          <a:bodyPr/>
          <a:lstStyle/>
          <a:p>
            <a:r>
              <a:rPr lang="en-US" dirty="0" smtClean="0"/>
              <a:t>A television is on a table: why doesn’t the TV continue to fall to the center of the earth</a:t>
            </a:r>
          </a:p>
          <a:p>
            <a:endParaRPr lang="en-US" dirty="0"/>
          </a:p>
          <a:p>
            <a:r>
              <a:rPr lang="en-US" dirty="0" smtClean="0"/>
              <a:t>The TV is in equilibrium (not moving), the TV has </a:t>
            </a:r>
            <a:r>
              <a:rPr lang="en-US" dirty="0" err="1" smtClean="0"/>
              <a:t>Fg</a:t>
            </a:r>
            <a:r>
              <a:rPr lang="en-US" dirty="0" smtClean="0"/>
              <a:t>, therefore it has a </a:t>
            </a:r>
            <a:r>
              <a:rPr lang="en-US" b="1" dirty="0" smtClean="0"/>
              <a:t>normal force (Fn)</a:t>
            </a:r>
            <a:r>
              <a:rPr lang="en-US" dirty="0" smtClean="0"/>
              <a:t> (in the opposite direction that is equal to </a:t>
            </a:r>
            <a:r>
              <a:rPr lang="en-US" dirty="0" err="1" smtClean="0"/>
              <a:t>Fg</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 Normal</a:t>
            </a:r>
            <a:endParaRPr lang="en-US" dirty="0"/>
          </a:p>
        </p:txBody>
      </p:sp>
      <p:sp>
        <p:nvSpPr>
          <p:cNvPr id="3" name="Content Placeholder 2"/>
          <p:cNvSpPr>
            <a:spLocks noGrp="1"/>
          </p:cNvSpPr>
          <p:nvPr>
            <p:ph idx="1"/>
          </p:nvPr>
        </p:nvSpPr>
        <p:spPr/>
        <p:txBody>
          <a:bodyPr/>
          <a:lstStyle/>
          <a:p>
            <a:r>
              <a:rPr lang="en-US" dirty="0" smtClean="0"/>
              <a:t>Use “normal” because the direction of the contact force is perpendicular to the table surface </a:t>
            </a:r>
          </a:p>
          <a:p>
            <a:r>
              <a:rPr lang="en-US" dirty="0" smtClean="0"/>
              <a:t>“normal” means perpendicular</a:t>
            </a:r>
          </a:p>
          <a:p>
            <a:endParaRPr lang="en-US" dirty="0"/>
          </a:p>
          <a:p>
            <a:r>
              <a:rPr lang="en-US" dirty="0" smtClean="0"/>
              <a:t>Normal force is always perpendicular to the contact surface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 of Friction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Friction opposes the applied force</a:t>
            </a:r>
          </a:p>
          <a:p>
            <a:r>
              <a:rPr lang="en-US" b="1" dirty="0" smtClean="0"/>
              <a:t>Static friction (Fs)</a:t>
            </a:r>
            <a:r>
              <a:rPr lang="en-US" dirty="0" smtClean="0"/>
              <a:t> the resistive force that keeps the jug from moving</a:t>
            </a:r>
          </a:p>
          <a:p>
            <a:endParaRPr lang="en-US" b="1" dirty="0"/>
          </a:p>
          <a:p>
            <a:r>
              <a:rPr lang="en-US" dirty="0" smtClean="0"/>
              <a:t>As long as the jug does not move, </a:t>
            </a:r>
          </a:p>
          <a:p>
            <a:pPr>
              <a:buNone/>
            </a:pPr>
            <a:r>
              <a:rPr lang="en-US" b="1" dirty="0" smtClean="0"/>
              <a:t>				Fs = -</a:t>
            </a:r>
            <a:r>
              <a:rPr lang="en-US" b="1" dirty="0" err="1" smtClean="0"/>
              <a:t>Fapplied</a:t>
            </a:r>
            <a:endParaRPr lang="en-US" dirty="0"/>
          </a:p>
          <a:p>
            <a:r>
              <a:rPr lang="en-US" dirty="0" smtClean="0"/>
              <a:t>When the applied force is as great as it can be without causing the jug to move it has reached its maximum </a:t>
            </a:r>
            <a:r>
              <a:rPr lang="en-US" b="1" dirty="0" err="1" smtClean="0"/>
              <a:t>Fs,max</a:t>
            </a:r>
            <a:endParaRPr lang="en-US" dirty="0" smtClean="0"/>
          </a:p>
          <a:p>
            <a:pPr>
              <a:buNone/>
            </a:pPr>
            <a:r>
              <a:rPr lang="en-US" b="1" dirty="0"/>
              <a:t>	</a:t>
            </a:r>
            <a:r>
              <a:rPr lang="en-US" b="1" dirty="0" smtClean="0"/>
              <a:t>			</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 of Friction</a:t>
            </a:r>
            <a:endParaRPr lang="en-US" dirty="0"/>
          </a:p>
        </p:txBody>
      </p:sp>
      <p:sp>
        <p:nvSpPr>
          <p:cNvPr id="3" name="Content Placeholder 2"/>
          <p:cNvSpPr>
            <a:spLocks noGrp="1"/>
          </p:cNvSpPr>
          <p:nvPr>
            <p:ph idx="1"/>
          </p:nvPr>
        </p:nvSpPr>
        <p:spPr/>
        <p:txBody>
          <a:bodyPr>
            <a:normAutofit/>
          </a:bodyPr>
          <a:lstStyle/>
          <a:p>
            <a:r>
              <a:rPr lang="en-US" dirty="0" smtClean="0"/>
              <a:t>When the applied force on the jug exceeds </a:t>
            </a:r>
            <a:r>
              <a:rPr lang="en-US" b="1" dirty="0" err="1" smtClean="0"/>
              <a:t>Fs,max</a:t>
            </a:r>
            <a:r>
              <a:rPr lang="en-US" b="1" dirty="0" smtClean="0"/>
              <a:t>,</a:t>
            </a:r>
            <a:r>
              <a:rPr lang="en-US" dirty="0" smtClean="0"/>
              <a:t> the object moves.</a:t>
            </a:r>
          </a:p>
          <a:p>
            <a:r>
              <a:rPr lang="en-US" dirty="0" smtClean="0"/>
              <a:t>There is still a frictional force acting on the object as it moves, but it is less than </a:t>
            </a:r>
            <a:r>
              <a:rPr lang="en-US" b="1" dirty="0" err="1" smtClean="0"/>
              <a:t>Fs,max</a:t>
            </a:r>
            <a:endParaRPr lang="en-US" b="1" dirty="0" smtClean="0"/>
          </a:p>
          <a:p>
            <a:r>
              <a:rPr lang="en-US" b="1" dirty="0" smtClean="0"/>
              <a:t>Kinetic friction (</a:t>
            </a:r>
            <a:r>
              <a:rPr lang="en-US" b="1" dirty="0" err="1" smtClean="0"/>
              <a:t>Fk</a:t>
            </a:r>
            <a:r>
              <a:rPr lang="en-US" b="1" dirty="0" smtClean="0"/>
              <a:t>)</a:t>
            </a:r>
            <a:r>
              <a:rPr lang="en-US" dirty="0"/>
              <a:t> </a:t>
            </a:r>
            <a:r>
              <a:rPr lang="en-US" dirty="0" smtClean="0"/>
              <a:t>the resistive force that opposes the two contacting surfaces that are moving past one another</a:t>
            </a:r>
            <a:r>
              <a:rPr lang="en-US" b="1" dirty="0"/>
              <a:t>	</a:t>
            </a:r>
            <a:r>
              <a:rPr lang="en-US" b="1" dirty="0" smtClean="0"/>
              <a:t>			</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 of Friction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When two surfaces are stationary with respect to each other, the surfaces stick together somewhat at the contact points</a:t>
            </a:r>
          </a:p>
          <a:p>
            <a:pPr>
              <a:buNone/>
            </a:pPr>
            <a:endParaRPr lang="en-US" dirty="0" smtClean="0"/>
          </a:p>
          <a:p>
            <a:r>
              <a:rPr lang="en-US" b="1" dirty="0" smtClean="0"/>
              <a:t>Adhesion</a:t>
            </a:r>
            <a:r>
              <a:rPr lang="en-US" dirty="0" smtClean="0"/>
              <a:t> is caused by electrostatic forces between molecules of the two surfaces</a:t>
            </a:r>
          </a:p>
          <a:p>
            <a:pPr>
              <a:buNone/>
            </a:pPr>
            <a:endParaRPr lang="en-US" dirty="0" smtClean="0"/>
          </a:p>
          <a:p>
            <a:r>
              <a:rPr lang="en-US" dirty="0" smtClean="0"/>
              <a:t>Due to adhesion, the force required to cause a stationary object to begin moving is usually greater than what is necessary to keep it moving.</a:t>
            </a:r>
            <a:r>
              <a:rPr lang="en-US" b="1" dirty="0"/>
              <a:t>	</a:t>
            </a:r>
            <a:r>
              <a:rPr lang="en-US" b="1" dirty="0" smtClean="0"/>
              <a:t>			</a:t>
            </a: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TotalTime>
  <Words>557</Words>
  <Application>Microsoft Office PowerPoint</Application>
  <PresentationFormat>On-screen Show (4:3)</PresentationFormat>
  <Paragraphs>52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5.1 Forces in 2-D; Vectors</vt:lpstr>
      <vt:lpstr>5.1 Summary</vt:lpstr>
      <vt:lpstr>5.2 Friction</vt:lpstr>
      <vt:lpstr>Weight</vt:lpstr>
      <vt:lpstr>The Normal Force</vt:lpstr>
      <vt:lpstr>Force Normal</vt:lpstr>
      <vt:lpstr>Force of Friction</vt:lpstr>
      <vt:lpstr>Force of Friction</vt:lpstr>
      <vt:lpstr>Force of Friction</vt:lpstr>
      <vt:lpstr>Demo 1: Static vs. Kinetic Friction</vt:lpstr>
      <vt:lpstr>Demo 2: Static vs. Kinetic Friction</vt:lpstr>
      <vt:lpstr>Coefficient of friction</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4-4 Everyday forces</dc:title>
  <dc:creator> </dc:creator>
  <cp:lastModifiedBy>Jennifer Shuck</cp:lastModifiedBy>
  <cp:revision>11</cp:revision>
  <dcterms:created xsi:type="dcterms:W3CDTF">2012-01-03T03:53:22Z</dcterms:created>
  <dcterms:modified xsi:type="dcterms:W3CDTF">2012-12-12T16:01:50Z</dcterms:modified>
</cp:coreProperties>
</file>