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0" r:id="rId20"/>
    <p:sldId id="276" r:id="rId21"/>
    <p:sldId id="282" r:id="rId22"/>
    <p:sldId id="277" r:id="rId23"/>
    <p:sldId id="278" r:id="rId24"/>
    <p:sldId id="281" r:id="rId25"/>
    <p:sldId id="279" r:id="rId26"/>
    <p:sldId id="280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0" r:id="rId44"/>
    <p:sldId id="301" r:id="rId45"/>
    <p:sldId id="302" r:id="rId46"/>
    <p:sldId id="303" r:id="rId47"/>
    <p:sldId id="304" r:id="rId48"/>
    <p:sldId id="29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46C0A"/>
    <a:srgbClr val="FFFF00"/>
    <a:srgbClr val="FFC000"/>
    <a:srgbClr val="FF99FF"/>
    <a:srgbClr val="7030A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3C5A3-15C3-44AE-B905-E8AC1BB44F4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4004F-24F4-4DFB-AE91-F1210167E4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9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4004F-24F4-4DFB-AE91-F1210167E42E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E0308-4B7A-4061-BE1E-F21F5C73DC1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FC11E-B5E7-4694-ABE4-EEA0518EE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Quantum Model of the Atom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 of figure 4-11</a:t>
            </a:r>
            <a:endParaRPr lang="en-US" dirty="0"/>
          </a:p>
        </p:txBody>
      </p:sp>
      <p:pic>
        <p:nvPicPr>
          <p:cNvPr id="4098" name="Picture 2" descr="http://upload.wikimedia.org/wikipedia/commons/thumb/0/00/Orbital_s1.png/220px-Orbital_s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599"/>
            <a:ext cx="2895600" cy="3580015"/>
          </a:xfrm>
          <a:prstGeom prst="rect">
            <a:avLst/>
          </a:prstGeom>
          <a:noFill/>
        </p:spPr>
      </p:pic>
      <p:pic>
        <p:nvPicPr>
          <p:cNvPr id="7" name="Picture 2" descr="http://upload.wikimedia.org/wikipedia/commons/thumb/0/00/Orbital_s1.png/220px-Orbital_s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371600"/>
            <a:ext cx="2895600" cy="3580015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5486400" y="2133600"/>
            <a:ext cx="1905000" cy="1828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4572000"/>
            <a:ext cx="79248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UcParenBoth"/>
            </a:pPr>
            <a:r>
              <a:rPr lang="en-US" dirty="0" smtClean="0"/>
              <a:t>The probability of finding the electron is proportional to the density of the cloud</a:t>
            </a:r>
          </a:p>
          <a:p>
            <a:pPr marL="342900" indent="-342900">
              <a:buAutoNum type="alphaUcParenBoth"/>
            </a:pPr>
            <a:r>
              <a:rPr lang="en-US" dirty="0" smtClean="0"/>
              <a:t>The surface within which the electron can be found a certain percentage of the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Quantum Numbers (4 quantum #s)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number is connected to properties of atomic orbitals and the electrons in that orbital</a:t>
            </a:r>
          </a:p>
          <a:p>
            <a:endParaRPr lang="en-US" dirty="0" smtClean="0"/>
          </a:p>
          <a:p>
            <a:r>
              <a:rPr lang="en-US" dirty="0" smtClean="0"/>
              <a:t>Different numbers represent different orbitals and therefore give different information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you know what the numbers mean, you can identify how the electrons are arranged in the atom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Principle Quantum Number (n)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principle quantum number (n) = indicates the main energy level occupied by the electron.  </a:t>
            </a:r>
          </a:p>
          <a:p>
            <a:endParaRPr lang="en-US" dirty="0"/>
          </a:p>
          <a:p>
            <a:r>
              <a:rPr lang="en-US" dirty="0" smtClean="0"/>
              <a:t>Values of </a:t>
            </a:r>
            <a:r>
              <a:rPr lang="en-US" i="1" dirty="0" smtClean="0"/>
              <a:t>n</a:t>
            </a:r>
            <a:r>
              <a:rPr lang="en-US" dirty="0" smtClean="0"/>
              <a:t> are positive (1,2,3,…)</a:t>
            </a:r>
          </a:p>
          <a:p>
            <a:endParaRPr lang="en-US" dirty="0"/>
          </a:p>
          <a:p>
            <a:r>
              <a:rPr lang="en-US" dirty="0" smtClean="0"/>
              <a:t>As </a:t>
            </a:r>
            <a:r>
              <a:rPr lang="en-US" i="1" dirty="0" smtClean="0"/>
              <a:t>n</a:t>
            </a:r>
            <a:r>
              <a:rPr lang="en-US" dirty="0" smtClean="0"/>
              <a:t> increases, the electron’s energy and its average distance from the nucleus increases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Principle Quantum Number (n)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electron has </a:t>
            </a:r>
            <a:r>
              <a:rPr lang="en-US" i="1" dirty="0" smtClean="0"/>
              <a:t>n = 1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It occupies the first, or lowest, main energy level and is located closest to the nucleus</a:t>
            </a:r>
          </a:p>
          <a:p>
            <a:pPr lvl="1"/>
            <a:r>
              <a:rPr lang="en-US" dirty="0" smtClean="0"/>
              <a:t>More than one electron can have the same </a:t>
            </a:r>
            <a:r>
              <a:rPr lang="en-US" i="1" dirty="0" smtClean="0"/>
              <a:t>n</a:t>
            </a:r>
            <a:r>
              <a:rPr lang="en-US" dirty="0" smtClean="0"/>
              <a:t> value</a:t>
            </a:r>
          </a:p>
          <a:p>
            <a:pPr lvl="1"/>
            <a:r>
              <a:rPr lang="en-US" dirty="0" smtClean="0"/>
              <a:t>If they have the same </a:t>
            </a:r>
            <a:r>
              <a:rPr lang="en-US" i="1" dirty="0" smtClean="0"/>
              <a:t>n</a:t>
            </a:r>
            <a:r>
              <a:rPr lang="en-US" dirty="0" smtClean="0"/>
              <a:t> value, they are in the same electron </a:t>
            </a:r>
            <a:r>
              <a:rPr lang="en-US" i="1" dirty="0" smtClean="0"/>
              <a:t>shell</a:t>
            </a:r>
          </a:p>
          <a:p>
            <a:pPr lvl="1"/>
            <a:r>
              <a:rPr lang="en-US" dirty="0" smtClean="0"/>
              <a:t>The total number of orbitals that exists in a given shell, or main energy level is equal to </a:t>
            </a:r>
            <a:r>
              <a:rPr lang="en-US" i="1" dirty="0" smtClean="0"/>
              <a:t>n</a:t>
            </a:r>
            <a:r>
              <a:rPr lang="en-US" i="1" baseline="30000" dirty="0" smtClean="0"/>
              <a:t>2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440363"/>
          </a:xfrm>
        </p:spPr>
        <p:txBody>
          <a:bodyPr/>
          <a:lstStyle/>
          <a:p>
            <a:r>
              <a:rPr lang="en-US" dirty="0" smtClean="0"/>
              <a:t>Except at the first main energy level, orbitals of different shapes – known as </a:t>
            </a:r>
            <a:r>
              <a:rPr lang="en-US" i="1" dirty="0" smtClean="0"/>
              <a:t>sublevels</a:t>
            </a:r>
            <a:r>
              <a:rPr lang="en-US" dirty="0" smtClean="0"/>
              <a:t> – exist for a given value of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 descr="http://0.tqn.com/d/chemistry/1/5/n/g/energyleve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981200"/>
            <a:ext cx="47244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Angular Momentum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angular momentum quantum number</a:t>
            </a:r>
            <a:r>
              <a:rPr lang="en-US" dirty="0" smtClean="0"/>
              <a:t> (symbolized by the letter </a:t>
            </a:r>
            <a:r>
              <a:rPr lang="en-US" i="1" dirty="0" smtClean="0">
                <a:latin typeface="Bell MT" pitchFamily="18" charset="0"/>
              </a:rPr>
              <a:t>l</a:t>
            </a:r>
            <a:r>
              <a:rPr lang="en-US" dirty="0" smtClean="0"/>
              <a:t>, indicates the shape of the orbital)</a:t>
            </a:r>
          </a:p>
          <a:p>
            <a:endParaRPr lang="en-US" dirty="0" smtClean="0"/>
          </a:p>
          <a:p>
            <a:r>
              <a:rPr lang="en-US" dirty="0" smtClean="0"/>
              <a:t>The number of orbital shapes possible is equal </a:t>
            </a:r>
            <a:r>
              <a:rPr lang="en-US" smtClean="0"/>
              <a:t>to </a:t>
            </a:r>
            <a:r>
              <a:rPr lang="en-US" i="1" smtClean="0"/>
              <a:t>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values of </a:t>
            </a:r>
            <a:r>
              <a:rPr lang="en-US" i="1" dirty="0" smtClean="0">
                <a:latin typeface="Bell MT" pitchFamily="18" charset="0"/>
              </a:rPr>
              <a:t>l</a:t>
            </a:r>
            <a:r>
              <a:rPr lang="en-US" dirty="0" smtClean="0"/>
              <a:t> allowed are zero and all positive integers less than or equal to n-1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Momentum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values of </a:t>
            </a:r>
            <a:r>
              <a:rPr lang="en-US" i="1" dirty="0" smtClean="0">
                <a:latin typeface="Bell MT" pitchFamily="18" charset="0"/>
              </a:rPr>
              <a:t>l</a:t>
            </a:r>
            <a:r>
              <a:rPr lang="en-US" dirty="0" smtClean="0"/>
              <a:t> allowed are zero and all positive integers less than or equal to n-1</a:t>
            </a:r>
          </a:p>
          <a:p>
            <a:endParaRPr lang="en-US" dirty="0" smtClean="0"/>
          </a:p>
          <a:p>
            <a:r>
              <a:rPr lang="en-US" u="sng" dirty="0" smtClean="0"/>
              <a:t>Example:</a:t>
            </a:r>
            <a:r>
              <a:rPr lang="en-US" dirty="0" smtClean="0"/>
              <a:t> orbitals for which n=2 can have one of two shapes…</a:t>
            </a:r>
            <a:r>
              <a:rPr lang="en-US" i="1" dirty="0" smtClean="0">
                <a:latin typeface="Bell MT" pitchFamily="18" charset="0"/>
              </a:rPr>
              <a:t>l</a:t>
            </a:r>
            <a:r>
              <a:rPr lang="en-US" dirty="0" smtClean="0"/>
              <a:t>=0 and </a:t>
            </a:r>
            <a:r>
              <a:rPr lang="en-US" i="1" dirty="0" smtClean="0">
                <a:latin typeface="Bell MT" pitchFamily="18" charset="0"/>
              </a:rPr>
              <a:t>l= </a:t>
            </a:r>
            <a:r>
              <a:rPr lang="en-US" dirty="0" smtClean="0">
                <a:latin typeface="+mj-lt"/>
              </a:rPr>
              <a:t>1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Depending on its value of </a:t>
            </a:r>
            <a:r>
              <a:rPr lang="en-US" i="1" dirty="0" smtClean="0">
                <a:latin typeface="Bell MT" pitchFamily="18" charset="0"/>
              </a:rPr>
              <a:t>l</a:t>
            </a:r>
            <a:r>
              <a:rPr lang="en-US" dirty="0" smtClean="0">
                <a:latin typeface="+mj-lt"/>
              </a:rPr>
              <a:t>, an orbital is assigned a letter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Orbital Letter Designations According to Values of </a:t>
            </a:r>
            <a:r>
              <a:rPr lang="en-US" i="1" dirty="0" smtClean="0">
                <a:latin typeface="Bell MT" pitchFamily="18" charset="0"/>
              </a:rPr>
              <a:t>l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524000"/>
          <a:ext cx="79248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4400" i="1" dirty="0" smtClean="0">
                          <a:latin typeface="Bell MT" pitchFamily="18" charset="0"/>
                        </a:rPr>
                        <a:t>l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Letter</a:t>
                      </a:r>
                      <a:endParaRPr lang="en-US" sz="4400" dirty="0"/>
                    </a:p>
                  </a:txBody>
                  <a:tcPr/>
                </a:tc>
              </a:tr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0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</a:t>
                      </a:r>
                    </a:p>
                  </a:txBody>
                  <a:tcPr/>
                </a:tc>
              </a:tr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1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p</a:t>
                      </a:r>
                      <a:endParaRPr lang="en-US" sz="4400" dirty="0"/>
                    </a:p>
                  </a:txBody>
                  <a:tcPr/>
                </a:tc>
              </a:tr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2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d</a:t>
                      </a:r>
                      <a:endParaRPr lang="en-US" sz="4400" dirty="0"/>
                    </a:p>
                  </a:txBody>
                  <a:tcPr/>
                </a:tc>
              </a:tr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3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f</a:t>
                      </a:r>
                      <a:endParaRPr lang="en-US" sz="4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Orbital shapes for s, p, d, &amp; f</a:t>
            </a:r>
            <a:endParaRPr lang="en-US" dirty="0"/>
          </a:p>
        </p:txBody>
      </p:sp>
      <p:pic>
        <p:nvPicPr>
          <p:cNvPr id="28674" name="Picture 2" descr="http://www.chem.latech.edu/~upali/chem120/chapter-3-stoker_files/slide0013_image0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" y="1828800"/>
            <a:ext cx="9015984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angelo.edu/faculty/kboudrea/general/quantum_numbers/quantum_table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58" y="914400"/>
            <a:ext cx="8974842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Electrons as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Scientists of the early twentieth century Questioned:</a:t>
            </a:r>
          </a:p>
          <a:p>
            <a:pPr marL="514350" indent="-514350">
              <a:buAutoNum type="arabicPeriod"/>
            </a:pPr>
            <a:r>
              <a:rPr lang="en-US" dirty="0" smtClean="0"/>
              <a:t>Why did hydrogen’s electron exist only in orbits </a:t>
            </a:r>
          </a:p>
          <a:p>
            <a:pPr marL="514350" indent="-514350">
              <a:buAutoNum type="arabicPeriod"/>
            </a:pPr>
            <a:r>
              <a:rPr lang="en-US" dirty="0" smtClean="0"/>
              <a:t>Why couldn’t electrons exist in a limitless number of orbits with slightly different energies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Magnetic quantum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Atomic orbitals can have the same shape but different orientations around the nucleus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Magnetic quantum number</a:t>
            </a:r>
            <a:r>
              <a:rPr lang="en-US" dirty="0" smtClean="0"/>
              <a:t>, symbolized by </a:t>
            </a:r>
            <a:r>
              <a:rPr lang="en-US" i="1" dirty="0" smtClean="0"/>
              <a:t>m</a:t>
            </a:r>
          </a:p>
          <a:p>
            <a:pPr lvl="1"/>
            <a:r>
              <a:rPr lang="en-US" dirty="0" smtClean="0"/>
              <a:t>Indicates the orientation of an orbital around the nucleus</a:t>
            </a:r>
          </a:p>
          <a:p>
            <a:pPr lvl="1">
              <a:buNone/>
            </a:pPr>
            <a:endParaRPr lang="en-US" i="1" dirty="0" smtClean="0"/>
          </a:p>
          <a:p>
            <a:r>
              <a:rPr lang="en-US" i="1" dirty="0" smtClean="0"/>
              <a:t>s orbital</a:t>
            </a:r>
            <a:r>
              <a:rPr lang="en-US" dirty="0" smtClean="0"/>
              <a:t> is spherical and is centered around the nucleus, it has only one possible orientation</a:t>
            </a:r>
            <a:endParaRPr lang="en-US" i="1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Magnetic Quantum Number (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4525963"/>
          </a:xfrm>
        </p:spPr>
        <p:txBody>
          <a:bodyPr/>
          <a:lstStyle/>
          <a:p>
            <a:r>
              <a:rPr lang="en-US" dirty="0" smtClean="0"/>
              <a:t>s </a:t>
            </a:r>
            <a:r>
              <a:rPr lang="en-US" dirty="0" err="1" smtClean="0"/>
              <a:t>orbitals</a:t>
            </a:r>
            <a:r>
              <a:rPr lang="en-US" dirty="0" smtClean="0"/>
              <a:t> have only 1 orientation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 </a:t>
            </a:r>
            <a:r>
              <a:rPr lang="en-US" dirty="0" err="1" smtClean="0"/>
              <a:t>orbitals</a:t>
            </a:r>
            <a:r>
              <a:rPr lang="en-US" dirty="0" smtClean="0"/>
              <a:t> have 3 orientations (</a:t>
            </a:r>
            <a:r>
              <a:rPr lang="en-US" i="1" dirty="0" smtClean="0"/>
              <a:t>m = -1, 0, 1)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d </a:t>
            </a:r>
            <a:r>
              <a:rPr lang="en-US" dirty="0" err="1" smtClean="0"/>
              <a:t>orbitals</a:t>
            </a:r>
            <a:r>
              <a:rPr lang="en-US" dirty="0" smtClean="0"/>
              <a:t> have 5 orientations (</a:t>
            </a:r>
            <a:r>
              <a:rPr lang="en-US" i="1" dirty="0" smtClean="0"/>
              <a:t>m = -2,-1,0,1,2)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f </a:t>
            </a:r>
            <a:r>
              <a:rPr lang="en-US" dirty="0" err="1" smtClean="0"/>
              <a:t>orbitals</a:t>
            </a:r>
            <a:r>
              <a:rPr lang="en-US" dirty="0" smtClean="0"/>
              <a:t> have 7 orientations (</a:t>
            </a:r>
            <a:r>
              <a:rPr lang="en-US" i="1" dirty="0" smtClean="0"/>
              <a:t>m=-3,-2,-1,0,1,2,3)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/>
              <a:t>orbitals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(3 possible </a:t>
            </a:r>
            <a:r>
              <a:rPr lang="en-US" i="1" dirty="0" smtClean="0"/>
              <a:t>p orbitals</a:t>
            </a:r>
            <a:r>
              <a:rPr lang="en-US" dirty="0" smtClean="0"/>
              <a:t> – x, y, z)</a:t>
            </a:r>
          </a:p>
          <a:p>
            <a:r>
              <a:rPr lang="en-US" dirty="0" smtClean="0"/>
              <a:t>The intersection of the x, y, and z axes indicates the location of the center of the nucleus</a:t>
            </a:r>
          </a:p>
          <a:p>
            <a:r>
              <a:rPr lang="en-US" i="1" dirty="0" smtClean="0"/>
              <a:t>m</a:t>
            </a:r>
            <a:r>
              <a:rPr lang="en-US" dirty="0" smtClean="0"/>
              <a:t> = </a:t>
            </a:r>
            <a:endParaRPr lang="en-US" i="1" dirty="0"/>
          </a:p>
        </p:txBody>
      </p:sp>
      <p:pic>
        <p:nvPicPr>
          <p:cNvPr id="33794" name="Picture 2" descr="http://metafysica.nl/orbital01.jpg"/>
          <p:cNvPicPr>
            <a:picLocks noChangeAspect="1" noChangeArrowheads="1"/>
          </p:cNvPicPr>
          <p:nvPr/>
        </p:nvPicPr>
        <p:blipFill>
          <a:blip r:embed="rId2" cstate="print"/>
          <a:srcRect l="20168"/>
          <a:stretch>
            <a:fillRect/>
          </a:stretch>
        </p:blipFill>
        <p:spPr bwMode="auto">
          <a:xfrm>
            <a:off x="533400" y="3962400"/>
            <a:ext cx="7897086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i="1" dirty="0" smtClean="0"/>
              <a:t>orbitals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(5 possible </a:t>
            </a:r>
            <a:r>
              <a:rPr lang="en-US" i="1" dirty="0" smtClean="0"/>
              <a:t>d orbitals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xy</a:t>
            </a:r>
            <a:r>
              <a:rPr lang="en-US" dirty="0" smtClean="0"/>
              <a:t>, </a:t>
            </a:r>
            <a:r>
              <a:rPr lang="en-US" dirty="0" err="1" smtClean="0"/>
              <a:t>xz</a:t>
            </a:r>
            <a:r>
              <a:rPr lang="en-US" dirty="0" smtClean="0"/>
              <a:t>, </a:t>
            </a:r>
            <a:r>
              <a:rPr lang="en-US" dirty="0" err="1" smtClean="0"/>
              <a:t>yz</a:t>
            </a:r>
            <a:r>
              <a:rPr lang="en-US" dirty="0" smtClean="0"/>
              <a:t>, x</a:t>
            </a:r>
            <a:r>
              <a:rPr lang="en-US" baseline="30000" dirty="0" smtClean="0"/>
              <a:t>2</a:t>
            </a:r>
            <a:r>
              <a:rPr lang="en-US" dirty="0" smtClean="0"/>
              <a:t>-y</a:t>
            </a:r>
            <a:r>
              <a:rPr lang="en-US" baseline="30000" dirty="0" smtClean="0"/>
              <a:t>2</a:t>
            </a:r>
            <a:r>
              <a:rPr lang="en-US" dirty="0" smtClean="0"/>
              <a:t>, z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Each orbital occupies a different region of space</a:t>
            </a:r>
            <a:endParaRPr lang="en-US" dirty="0"/>
          </a:p>
        </p:txBody>
      </p:sp>
      <p:pic>
        <p:nvPicPr>
          <p:cNvPr id="35842" name="Picture 2" descr="http://ths.talawanda.net/~BrambleN/classroom/Pictures/d-orbit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282" y="3581400"/>
            <a:ext cx="8894718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</a:t>
            </a:r>
            <a:r>
              <a:rPr lang="en-US" i="1" dirty="0" smtClean="0"/>
              <a:t>f </a:t>
            </a:r>
            <a:r>
              <a:rPr lang="en-US" i="1" dirty="0" err="1" smtClean="0"/>
              <a:t>orbitals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 has 7 possible </a:t>
            </a:r>
            <a:r>
              <a:rPr lang="en-US" dirty="0" err="1" smtClean="0"/>
              <a:t>orbitals</a:t>
            </a:r>
            <a:endParaRPr lang="en-US" dirty="0"/>
          </a:p>
        </p:txBody>
      </p:sp>
      <p:pic>
        <p:nvPicPr>
          <p:cNvPr id="4" name="Picture 2" descr="http://upload.wikimedia.org/wikipedia/commons/4/4a/Single_electron_orbitals.jpg"/>
          <p:cNvPicPr>
            <a:picLocks noChangeAspect="1" noChangeArrowheads="1"/>
          </p:cNvPicPr>
          <p:nvPr/>
        </p:nvPicPr>
        <p:blipFill>
          <a:blip r:embed="rId2" cstate="print"/>
          <a:srcRect t="74444"/>
          <a:stretch>
            <a:fillRect/>
          </a:stretch>
        </p:blipFill>
        <p:spPr bwMode="auto">
          <a:xfrm>
            <a:off x="0" y="2514600"/>
            <a:ext cx="9088513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upload.wikimedia.org/wikipedia/commons/4/4a/Single_electron_orbit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8851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Quantum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Orbitals</a:t>
            </a:r>
            <a:r>
              <a:rPr lang="en-US" dirty="0" smtClean="0"/>
              <a:t> combine to form a spherical shape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438400" y="2286000"/>
            <a:ext cx="4191000" cy="4114800"/>
          </a:xfrm>
          <a:prstGeom prst="ellipse">
            <a:avLst/>
          </a:prstGeom>
          <a:solidFill>
            <a:srgbClr val="4F81BD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445675" y="3608433"/>
            <a:ext cx="4176450" cy="1546134"/>
            <a:chOff x="2445675" y="3608433"/>
            <a:chExt cx="4176450" cy="1546134"/>
          </a:xfrm>
          <a:solidFill>
            <a:srgbClr val="7030A0">
              <a:alpha val="50196"/>
            </a:srgbClr>
          </a:solidFill>
        </p:grpSpPr>
        <p:sp>
          <p:nvSpPr>
            <p:cNvPr id="6" name="Teardrop 5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 rot="5400000">
            <a:off x="2438400" y="3581400"/>
            <a:ext cx="4176450" cy="1546134"/>
            <a:chOff x="2445675" y="3608433"/>
            <a:chExt cx="4176450" cy="1546134"/>
          </a:xfrm>
          <a:solidFill>
            <a:srgbClr val="FF99FF">
              <a:alpha val="49804"/>
            </a:srgbClr>
          </a:solidFill>
        </p:grpSpPr>
        <p:sp>
          <p:nvSpPr>
            <p:cNvPr id="10" name="Teardrop 9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ardrop 10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 rot="8227962">
            <a:off x="2418642" y="3601158"/>
            <a:ext cx="4176450" cy="1546134"/>
            <a:chOff x="2445675" y="3608433"/>
            <a:chExt cx="4176450" cy="1546134"/>
          </a:xfrm>
          <a:solidFill>
            <a:srgbClr val="92D050">
              <a:alpha val="49804"/>
            </a:srgbClr>
          </a:solidFill>
        </p:grpSpPr>
        <p:sp>
          <p:nvSpPr>
            <p:cNvPr id="13" name="Teardrop 12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ardrop 13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1295400" y="3124200"/>
            <a:ext cx="1447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914400" y="4419600"/>
            <a:ext cx="1447800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371600" y="5715000"/>
            <a:ext cx="1447800" cy="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953000" y="6400800"/>
            <a:ext cx="1447800" cy="0"/>
          </a:xfrm>
          <a:prstGeom prst="straightConnector1">
            <a:avLst/>
          </a:prstGeom>
          <a:ln w="38100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2907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 orbital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" y="4038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2px orbital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8600" y="54864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2py orbital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400800" y="60960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2pz orbital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3733800" y="1905000"/>
            <a:ext cx="2133600" cy="1828800"/>
            <a:chOff x="2418642" y="2266242"/>
            <a:chExt cx="4210758" cy="4176450"/>
          </a:xfrm>
        </p:grpSpPr>
        <p:sp>
          <p:nvSpPr>
            <p:cNvPr id="4" name="Oval 3"/>
            <p:cNvSpPr/>
            <p:nvPr/>
          </p:nvSpPr>
          <p:spPr>
            <a:xfrm>
              <a:off x="2438400" y="2286000"/>
              <a:ext cx="4191000" cy="4114800"/>
            </a:xfrm>
            <a:prstGeom prst="ellipse">
              <a:avLst/>
            </a:prstGeom>
            <a:solidFill>
              <a:srgbClr val="4F81BD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2445675" y="3608433"/>
              <a:ext cx="4176450" cy="1546134"/>
              <a:chOff x="2445675" y="3608433"/>
              <a:chExt cx="4176450" cy="1546134"/>
            </a:xfrm>
            <a:solidFill>
              <a:srgbClr val="7030A0">
                <a:alpha val="50196"/>
              </a:srgbClr>
            </a:solidFill>
          </p:grpSpPr>
          <p:sp>
            <p:nvSpPr>
              <p:cNvPr id="6" name="Teardrop 5"/>
              <p:cNvSpPr/>
              <p:nvPr/>
            </p:nvSpPr>
            <p:spPr>
              <a:xfrm rot="2553803">
                <a:off x="2445675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ardrop 6"/>
              <p:cNvSpPr/>
              <p:nvPr/>
            </p:nvSpPr>
            <p:spPr>
              <a:xfrm rot="19046197" flipH="1">
                <a:off x="5038716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 rot="5400000">
              <a:off x="2438400" y="3581400"/>
              <a:ext cx="4176450" cy="1546134"/>
              <a:chOff x="2445675" y="3608433"/>
              <a:chExt cx="4176450" cy="1546134"/>
            </a:xfrm>
            <a:solidFill>
              <a:srgbClr val="FF99FF">
                <a:alpha val="49804"/>
              </a:srgbClr>
            </a:solidFill>
          </p:grpSpPr>
          <p:sp>
            <p:nvSpPr>
              <p:cNvPr id="10" name="Teardrop 9"/>
              <p:cNvSpPr/>
              <p:nvPr/>
            </p:nvSpPr>
            <p:spPr>
              <a:xfrm rot="2553803">
                <a:off x="2445675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ardrop 10"/>
              <p:cNvSpPr/>
              <p:nvPr/>
            </p:nvSpPr>
            <p:spPr>
              <a:xfrm rot="19046197" flipH="1">
                <a:off x="5038716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1"/>
            <p:cNvGrpSpPr/>
            <p:nvPr/>
          </p:nvGrpSpPr>
          <p:grpSpPr>
            <a:xfrm rot="8227962">
              <a:off x="2418642" y="3601158"/>
              <a:ext cx="4176450" cy="1546134"/>
              <a:chOff x="2445675" y="3608433"/>
              <a:chExt cx="4176450" cy="1546134"/>
            </a:xfrm>
            <a:solidFill>
              <a:srgbClr val="92D050">
                <a:alpha val="49804"/>
              </a:srgbClr>
            </a:solidFill>
          </p:grpSpPr>
          <p:sp>
            <p:nvSpPr>
              <p:cNvPr id="13" name="Teardrop 12"/>
              <p:cNvSpPr/>
              <p:nvPr/>
            </p:nvSpPr>
            <p:spPr>
              <a:xfrm rot="2553803">
                <a:off x="2445675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ardrop 13"/>
              <p:cNvSpPr/>
              <p:nvPr/>
            </p:nvSpPr>
            <p:spPr>
              <a:xfrm rot="19046197" flipH="1">
                <a:off x="5038716" y="3608433"/>
                <a:ext cx="1583409" cy="1546134"/>
              </a:xfrm>
              <a:prstGeom prst="teardrop">
                <a:avLst>
                  <a:gd name="adj" fmla="val 117436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8" name="Oval 27"/>
          <p:cNvSpPr/>
          <p:nvPr/>
        </p:nvSpPr>
        <p:spPr>
          <a:xfrm>
            <a:off x="2385083" y="782908"/>
            <a:ext cx="4853917" cy="4354361"/>
          </a:xfrm>
          <a:prstGeom prst="ellipse">
            <a:avLst/>
          </a:prstGeom>
          <a:solidFill>
            <a:srgbClr val="FFC000">
              <a:alpha val="3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7"/>
          <p:cNvGrpSpPr/>
          <p:nvPr/>
        </p:nvGrpSpPr>
        <p:grpSpPr>
          <a:xfrm>
            <a:off x="2393509" y="2182332"/>
            <a:ext cx="4837065" cy="1636149"/>
            <a:chOff x="2445675" y="3608433"/>
            <a:chExt cx="4176450" cy="1546134"/>
          </a:xfrm>
          <a:solidFill>
            <a:srgbClr val="FFFF00">
              <a:alpha val="32941"/>
            </a:srgbClr>
          </a:solidFill>
        </p:grpSpPr>
        <p:sp>
          <p:nvSpPr>
            <p:cNvPr id="36" name="Teardrop 5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ardrop 6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8"/>
          <p:cNvGrpSpPr/>
          <p:nvPr/>
        </p:nvGrpSpPr>
        <p:grpSpPr>
          <a:xfrm rot="5400000">
            <a:off x="2593816" y="2076452"/>
            <a:ext cx="4419600" cy="1790696"/>
            <a:chOff x="2445675" y="3608433"/>
            <a:chExt cx="4176450" cy="1546134"/>
          </a:xfrm>
          <a:solidFill>
            <a:srgbClr val="E46C0A">
              <a:alpha val="30196"/>
            </a:srgbClr>
          </a:solidFill>
        </p:grpSpPr>
        <p:sp>
          <p:nvSpPr>
            <p:cNvPr id="34" name="Teardrop 33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ardrop 34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11"/>
          <p:cNvGrpSpPr/>
          <p:nvPr/>
        </p:nvGrpSpPr>
        <p:grpSpPr>
          <a:xfrm rot="8227962">
            <a:off x="2362200" y="2174634"/>
            <a:ext cx="4837065" cy="1636149"/>
            <a:chOff x="2445675" y="3608433"/>
            <a:chExt cx="4176450" cy="1546134"/>
          </a:xfrm>
          <a:solidFill>
            <a:srgbClr val="92D050">
              <a:alpha val="49804"/>
            </a:srgbClr>
          </a:solidFill>
        </p:grpSpPr>
        <p:sp>
          <p:nvSpPr>
            <p:cNvPr id="32" name="Teardrop 31"/>
            <p:cNvSpPr/>
            <p:nvPr/>
          </p:nvSpPr>
          <p:spPr>
            <a:xfrm rot="2553803">
              <a:off x="2445675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ardrop 32"/>
            <p:cNvSpPr/>
            <p:nvPr/>
          </p:nvSpPr>
          <p:spPr>
            <a:xfrm rot="19046197" flipH="1">
              <a:off x="5038716" y="3608433"/>
              <a:ext cx="1583409" cy="1546134"/>
            </a:xfrm>
            <a:prstGeom prst="teardrop">
              <a:avLst>
                <a:gd name="adj" fmla="val 117436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Spin Quantum Number (</a:t>
            </a:r>
            <a:r>
              <a:rPr lang="en-US" i="1" dirty="0" smtClean="0"/>
              <a:t>m</a:t>
            </a:r>
            <a:r>
              <a:rPr lang="en-US" i="1" baseline="-25000" dirty="0" smtClean="0"/>
              <a:t>s</a:t>
            </a:r>
            <a:r>
              <a:rPr lang="en-US" i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 spin = + ½ or – ½ </a:t>
            </a:r>
          </a:p>
          <a:p>
            <a:r>
              <a:rPr lang="en-US" dirty="0" smtClean="0"/>
              <a:t>An orbital can hold 2 electrons that spin in opposite directions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Pauli Exclusion Principle</a:t>
            </a:r>
            <a:endParaRPr lang="en-US" dirty="0" smtClean="0"/>
          </a:p>
          <a:p>
            <a:pPr lvl="1"/>
            <a:r>
              <a:rPr lang="en-US" dirty="0" smtClean="0"/>
              <a:t>No two electrons in an atom can have the same 4 quantum numbers</a:t>
            </a:r>
          </a:p>
          <a:p>
            <a:pPr lvl="1"/>
            <a:r>
              <a:rPr lang="en-US" dirty="0" smtClean="0"/>
              <a:t>Each e- has a unique “address”</a:t>
            </a:r>
          </a:p>
          <a:p>
            <a:pPr lvl="1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Principal #		</a:t>
            </a:r>
            <a:r>
              <a:rPr lang="en-US" dirty="0" smtClean="0">
                <a:sym typeface="Wingdings" pitchFamily="2" charset="2"/>
              </a:rPr>
              <a:t>	energy level</a:t>
            </a:r>
          </a:p>
          <a:p>
            <a:pPr marL="971550" lvl="1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Ang. Mom. #		sublevel (</a:t>
            </a:r>
            <a:r>
              <a:rPr lang="en-US" dirty="0" err="1" smtClean="0">
                <a:sym typeface="Wingdings" pitchFamily="2" charset="2"/>
              </a:rPr>
              <a:t>s,p,d,f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971550" lvl="1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Magnetic #			orbital</a:t>
            </a:r>
          </a:p>
          <a:p>
            <a:pPr marL="971550" lvl="1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Spin #		 	electron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Electrons as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French scientists Louis de Broglie pointed out:</a:t>
            </a:r>
          </a:p>
          <a:p>
            <a:pPr lvl="1"/>
            <a:r>
              <a:rPr lang="en-US" dirty="0" smtClean="0"/>
              <a:t>Suggested that electrons be considered waves confined to the space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Electrons can also be diffracted (bent) or interfere (reduction or increase) in energy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1266" name="Picture 2" descr="http://www.trueknowledge.com/images/thumbs/180/250/Broglie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743200"/>
            <a:ext cx="1432192" cy="1981200"/>
          </a:xfrm>
          <a:prstGeom prst="rect">
            <a:avLst/>
          </a:prstGeom>
          <a:noFill/>
        </p:spPr>
      </p:pic>
      <p:pic>
        <p:nvPicPr>
          <p:cNvPr id="11268" name="Picture 4" descr="http://www.dreamstime.com/electric-wave-thumb409149.jpg"/>
          <p:cNvPicPr>
            <a:picLocks noChangeAspect="1" noChangeArrowheads="1"/>
          </p:cNvPicPr>
          <p:nvPr/>
        </p:nvPicPr>
        <p:blipFill>
          <a:blip r:embed="rId3" cstate="print"/>
          <a:srcRect t="14599" b="18248"/>
          <a:stretch>
            <a:fillRect/>
          </a:stretch>
        </p:blipFill>
        <p:spPr bwMode="auto">
          <a:xfrm>
            <a:off x="990600" y="3200400"/>
            <a:ext cx="5486400" cy="1402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Numbers Summary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382000" cy="454152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899160"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# of shapes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Max electrons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Starts @</a:t>
                      </a:r>
                      <a:r>
                        <a:rPr lang="en-US" sz="2800" baseline="0" dirty="0" smtClean="0"/>
                        <a:t> energy level</a:t>
                      </a:r>
                      <a:endParaRPr lang="en-US" sz="2800" dirty="0"/>
                    </a:p>
                  </a:txBody>
                  <a:tcPr/>
                </a:tc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s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1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2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1</a:t>
                      </a:r>
                      <a:endParaRPr lang="en-US" sz="4800" dirty="0"/>
                    </a:p>
                  </a:txBody>
                  <a:tcPr/>
                </a:tc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p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3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6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2</a:t>
                      </a:r>
                      <a:endParaRPr lang="en-US" sz="4800" dirty="0"/>
                    </a:p>
                  </a:txBody>
                  <a:tcPr/>
                </a:tc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d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5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10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3</a:t>
                      </a:r>
                      <a:endParaRPr lang="en-US" sz="4800" dirty="0"/>
                    </a:p>
                  </a:txBody>
                  <a:tcPr/>
                </a:tc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f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7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14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4</a:t>
                      </a:r>
                      <a:endParaRPr lang="en-US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39624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Electron Configuration-</a:t>
            </a:r>
            <a:r>
              <a:rPr lang="en-US" dirty="0" smtClean="0"/>
              <a:t> the way electrons are arranged in atoms</a:t>
            </a:r>
          </a:p>
          <a:p>
            <a:r>
              <a:rPr lang="en-US" b="1" u="sng" dirty="0" err="1" smtClean="0"/>
              <a:t>Aufbau</a:t>
            </a:r>
            <a:r>
              <a:rPr lang="en-US" b="1" u="sng" dirty="0" smtClean="0"/>
              <a:t> principle</a:t>
            </a:r>
            <a:r>
              <a:rPr lang="en-US" dirty="0" smtClean="0"/>
              <a:t> – electrons enter the lowest energy first</a:t>
            </a:r>
          </a:p>
          <a:p>
            <a:r>
              <a:rPr lang="en-US" dirty="0" smtClean="0"/>
              <a:t>This causes difficulties because of the overlap of </a:t>
            </a:r>
            <a:r>
              <a:rPr lang="en-US" dirty="0" err="1" smtClean="0"/>
              <a:t>orbitals</a:t>
            </a:r>
            <a:r>
              <a:rPr lang="en-US" dirty="0" smtClean="0"/>
              <a:t> of different energies</a:t>
            </a:r>
          </a:p>
          <a:p>
            <a:r>
              <a:rPr lang="en-US" dirty="0" smtClean="0"/>
              <a:t>“Lazy Tenant Rule”</a:t>
            </a:r>
            <a:endParaRPr lang="en-US" dirty="0"/>
          </a:p>
        </p:txBody>
      </p:sp>
      <p:pic>
        <p:nvPicPr>
          <p:cNvPr id="5124" name="Picture 4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219200"/>
            <a:ext cx="5379754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u="sng" dirty="0" smtClean="0"/>
              <a:t>Pauli Exclusion Principle</a:t>
            </a:r>
            <a:endParaRPr lang="en-US" dirty="0" smtClean="0"/>
          </a:p>
          <a:p>
            <a:pPr lvl="1"/>
            <a:r>
              <a:rPr lang="en-US" dirty="0" smtClean="0"/>
              <a:t>No two electrons in an atom can have the same 4 quantum numbers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b="1" u="sng" dirty="0" smtClean="0"/>
              <a:t>most</a:t>
            </a:r>
            <a:r>
              <a:rPr lang="en-US" dirty="0" smtClean="0"/>
              <a:t> 2 electrons per orbital – different spins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orbital can hold </a:t>
            </a:r>
            <a:r>
              <a:rPr lang="en-US" b="1" u="sng" dirty="0" smtClean="0"/>
              <a:t>two</a:t>
            </a:r>
            <a:r>
              <a:rPr lang="en-US" dirty="0" smtClean="0"/>
              <a:t> electrons with opposite spins</a:t>
            </a:r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3429000" y="5029200"/>
            <a:ext cx="2133600" cy="1600200"/>
            <a:chOff x="3429000" y="5029200"/>
            <a:chExt cx="2133600" cy="1600200"/>
          </a:xfrm>
        </p:grpSpPr>
        <p:sp>
          <p:nvSpPr>
            <p:cNvPr id="4" name="Rectangle 3"/>
            <p:cNvSpPr/>
            <p:nvPr/>
          </p:nvSpPr>
          <p:spPr>
            <a:xfrm>
              <a:off x="3429000" y="5029200"/>
              <a:ext cx="2133600" cy="16002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3962400" y="5181600"/>
              <a:ext cx="0" cy="1295400"/>
            </a:xfrm>
            <a:prstGeom prst="straightConnector1">
              <a:avLst/>
            </a:prstGeom>
            <a:ln w="1333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4876800" y="5181600"/>
              <a:ext cx="0" cy="1295400"/>
            </a:xfrm>
            <a:prstGeom prst="straightConnector1">
              <a:avLst/>
            </a:prstGeom>
            <a:ln w="1333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u="sng" dirty="0" err="1" smtClean="0"/>
              <a:t>Hund’s</a:t>
            </a:r>
            <a:r>
              <a:rPr lang="en-US" u="sng" dirty="0" smtClean="0"/>
              <a:t> Rule</a:t>
            </a:r>
            <a:r>
              <a:rPr lang="en-US" dirty="0" smtClean="0"/>
              <a:t> = when electrons occupy </a:t>
            </a:r>
            <a:r>
              <a:rPr lang="en-US" dirty="0" err="1" smtClean="0"/>
              <a:t>orbitals</a:t>
            </a:r>
            <a:r>
              <a:rPr lang="en-US" dirty="0" smtClean="0"/>
              <a:t> of equal energy they don’t pair up until they have to </a:t>
            </a:r>
          </a:p>
          <a:p>
            <a:r>
              <a:rPr lang="en-US" dirty="0" smtClean="0"/>
              <a:t>“Empty Bus Seat Rule”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WRONG				</a:t>
            </a:r>
            <a:r>
              <a:rPr lang="en-US" b="1" dirty="0" smtClean="0">
                <a:solidFill>
                  <a:srgbClr val="00B050"/>
                </a:solidFill>
              </a:rPr>
              <a:t>RIGHT!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685800" y="3810000"/>
            <a:ext cx="3200400" cy="990600"/>
            <a:chOff x="304800" y="3733800"/>
            <a:chExt cx="3200400" cy="990600"/>
          </a:xfrm>
        </p:grpSpPr>
        <p:grpSp>
          <p:nvGrpSpPr>
            <p:cNvPr id="5" name="Group 7"/>
            <p:cNvGrpSpPr/>
            <p:nvPr/>
          </p:nvGrpSpPr>
          <p:grpSpPr>
            <a:xfrm>
              <a:off x="304800" y="3733800"/>
              <a:ext cx="1066800" cy="990600"/>
              <a:chOff x="3429000" y="5029200"/>
              <a:chExt cx="2133600" cy="16002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429000" y="5029200"/>
                <a:ext cx="2133600" cy="1600200"/>
              </a:xfrm>
              <a:prstGeom prst="rect">
                <a:avLst/>
              </a:prstGeom>
              <a:solidFill>
                <a:schemeClr val="bg1"/>
              </a:solidFill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Arrow Connector 5"/>
              <p:cNvCxnSpPr/>
              <p:nvPr/>
            </p:nvCxnSpPr>
            <p:spPr>
              <a:xfrm flipV="1">
                <a:off x="39624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Arrow Connector 6"/>
              <p:cNvCxnSpPr/>
              <p:nvPr/>
            </p:nvCxnSpPr>
            <p:spPr>
              <a:xfrm>
                <a:off x="48768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1371600" y="3733800"/>
              <a:ext cx="1066800" cy="990600"/>
              <a:chOff x="3429000" y="5029200"/>
              <a:chExt cx="2133600" cy="16002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429000" y="5029200"/>
                <a:ext cx="2133600" cy="1600200"/>
              </a:xfrm>
              <a:prstGeom prst="rect">
                <a:avLst/>
              </a:prstGeom>
              <a:solidFill>
                <a:schemeClr val="bg1"/>
              </a:solidFill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 flipV="1">
                <a:off x="39624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48768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2438400" y="3733800"/>
              <a:ext cx="1066800" cy="9906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105400" y="3810000"/>
            <a:ext cx="3200400" cy="990600"/>
            <a:chOff x="4343400" y="3733800"/>
            <a:chExt cx="3200400" cy="990600"/>
          </a:xfrm>
        </p:grpSpPr>
        <p:grpSp>
          <p:nvGrpSpPr>
            <p:cNvPr id="18" name="Group 7"/>
            <p:cNvGrpSpPr/>
            <p:nvPr/>
          </p:nvGrpSpPr>
          <p:grpSpPr>
            <a:xfrm>
              <a:off x="4343400" y="3733800"/>
              <a:ext cx="1066800" cy="990600"/>
              <a:chOff x="3429000" y="5029200"/>
              <a:chExt cx="2133600" cy="1600200"/>
            </a:xfrm>
          </p:grpSpPr>
          <p:sp>
            <p:nvSpPr>
              <p:cNvPr id="24" name="Rectangle 3"/>
              <p:cNvSpPr/>
              <p:nvPr/>
            </p:nvSpPr>
            <p:spPr>
              <a:xfrm>
                <a:off x="3429000" y="5029200"/>
                <a:ext cx="2133600" cy="1600200"/>
              </a:xfrm>
              <a:prstGeom prst="rect">
                <a:avLst/>
              </a:prstGeom>
              <a:solidFill>
                <a:schemeClr val="bg1"/>
              </a:solidFill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 flipV="1">
                <a:off x="39624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48768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Rectangle 20"/>
            <p:cNvSpPr/>
            <p:nvPr/>
          </p:nvSpPr>
          <p:spPr>
            <a:xfrm>
              <a:off x="5410200" y="3733800"/>
              <a:ext cx="1066800" cy="9906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5676900" y="3828143"/>
              <a:ext cx="0" cy="80191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477000" y="3733800"/>
              <a:ext cx="1066800" cy="9906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6781800" y="3828143"/>
              <a:ext cx="0" cy="80191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&quot;No&quot; Symbol 28"/>
          <p:cNvSpPr/>
          <p:nvPr/>
        </p:nvSpPr>
        <p:spPr>
          <a:xfrm>
            <a:off x="381000" y="3352800"/>
            <a:ext cx="3733800" cy="1981200"/>
          </a:xfrm>
          <a:prstGeom prst="noSmoking">
            <a:avLst>
              <a:gd name="adj" fmla="val 6986"/>
            </a:avLst>
          </a:prstGeom>
          <a:solidFill>
            <a:srgbClr val="000000">
              <a:alpha val="74902"/>
            </a:srgbClr>
          </a:solidFill>
          <a:ln w="31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Orbital Diagram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4000" dirty="0" smtClean="0"/>
              <a:t>O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8e</a:t>
            </a:r>
            <a:r>
              <a:rPr lang="en-US" sz="4000" baseline="30000" dirty="0" smtClean="0"/>
              <a:t>-</a:t>
            </a:r>
            <a:r>
              <a:rPr lang="en-US" sz="4000" dirty="0" smtClean="0"/>
              <a:t>		1s		2s			2p</a:t>
            </a:r>
            <a:endParaRPr lang="en-US" sz="39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Electron Configuration</a:t>
            </a:r>
          </a:p>
          <a:p>
            <a:pPr algn="ctr">
              <a:buNone/>
            </a:pPr>
            <a:r>
              <a:rPr lang="en-US" sz="4400" dirty="0" smtClean="0"/>
              <a:t>1s</a:t>
            </a:r>
            <a:r>
              <a:rPr lang="en-US" sz="4400" baseline="30000" dirty="0" smtClean="0"/>
              <a:t>2 </a:t>
            </a:r>
            <a:r>
              <a:rPr lang="en-US" sz="4400" dirty="0" smtClean="0"/>
              <a:t>2s</a:t>
            </a:r>
            <a:r>
              <a:rPr lang="en-US" sz="4400" baseline="30000" dirty="0" smtClean="0"/>
              <a:t>2 </a:t>
            </a:r>
            <a:r>
              <a:rPr lang="en-US" sz="4400" dirty="0" smtClean="0"/>
              <a:t>2p</a:t>
            </a:r>
            <a:r>
              <a:rPr lang="en-US" sz="4400" baseline="30000" dirty="0" smtClean="0"/>
              <a:t>4</a:t>
            </a:r>
            <a:endParaRPr lang="en-US" sz="4400" dirty="0" smtClean="0"/>
          </a:p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endParaRPr lang="en-US" sz="4400" dirty="0"/>
          </a:p>
        </p:txBody>
      </p:sp>
      <p:grpSp>
        <p:nvGrpSpPr>
          <p:cNvPr id="4" name="Group 3"/>
          <p:cNvGrpSpPr/>
          <p:nvPr/>
        </p:nvGrpSpPr>
        <p:grpSpPr>
          <a:xfrm>
            <a:off x="5562600" y="2743200"/>
            <a:ext cx="3200400" cy="990600"/>
            <a:chOff x="4343400" y="3733800"/>
            <a:chExt cx="3200400" cy="990600"/>
          </a:xfrm>
        </p:grpSpPr>
        <p:grpSp>
          <p:nvGrpSpPr>
            <p:cNvPr id="5" name="Group 7"/>
            <p:cNvGrpSpPr/>
            <p:nvPr/>
          </p:nvGrpSpPr>
          <p:grpSpPr>
            <a:xfrm>
              <a:off x="4343400" y="3733800"/>
              <a:ext cx="1066800" cy="990600"/>
              <a:chOff x="3429000" y="5029200"/>
              <a:chExt cx="2133600" cy="1600200"/>
            </a:xfrm>
          </p:grpSpPr>
          <p:sp>
            <p:nvSpPr>
              <p:cNvPr id="10" name="Rectangle 3"/>
              <p:cNvSpPr/>
              <p:nvPr/>
            </p:nvSpPr>
            <p:spPr>
              <a:xfrm>
                <a:off x="3429000" y="5029200"/>
                <a:ext cx="2133600" cy="1600200"/>
              </a:xfrm>
              <a:prstGeom prst="rect">
                <a:avLst/>
              </a:prstGeom>
              <a:solidFill>
                <a:schemeClr val="bg1"/>
              </a:solidFill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39624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876800" y="5181600"/>
                <a:ext cx="0" cy="129540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Rectangle 5"/>
            <p:cNvSpPr/>
            <p:nvPr/>
          </p:nvSpPr>
          <p:spPr>
            <a:xfrm>
              <a:off x="5410200" y="3733800"/>
              <a:ext cx="1066800" cy="9906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5676900" y="3828143"/>
              <a:ext cx="0" cy="80191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6477000" y="3733800"/>
              <a:ext cx="1066800" cy="9906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6781800" y="3828143"/>
              <a:ext cx="0" cy="80191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7"/>
          <p:cNvGrpSpPr/>
          <p:nvPr/>
        </p:nvGrpSpPr>
        <p:grpSpPr>
          <a:xfrm>
            <a:off x="1981200" y="2743200"/>
            <a:ext cx="1066800" cy="990600"/>
            <a:chOff x="3429000" y="5029200"/>
            <a:chExt cx="2133600" cy="1600200"/>
          </a:xfrm>
        </p:grpSpPr>
        <p:sp>
          <p:nvSpPr>
            <p:cNvPr id="19" name="Rectangle 3"/>
            <p:cNvSpPr/>
            <p:nvPr/>
          </p:nvSpPr>
          <p:spPr>
            <a:xfrm>
              <a:off x="3429000" y="5029200"/>
              <a:ext cx="2133600" cy="16002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V="1">
              <a:off x="3962400" y="5181600"/>
              <a:ext cx="0" cy="129540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876800" y="5181600"/>
              <a:ext cx="0" cy="129540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7"/>
          <p:cNvGrpSpPr/>
          <p:nvPr/>
        </p:nvGrpSpPr>
        <p:grpSpPr>
          <a:xfrm>
            <a:off x="3810000" y="2743200"/>
            <a:ext cx="1066800" cy="990600"/>
            <a:chOff x="3429000" y="5029200"/>
            <a:chExt cx="2133600" cy="1600200"/>
          </a:xfrm>
        </p:grpSpPr>
        <p:sp>
          <p:nvSpPr>
            <p:cNvPr id="23" name="Rectangle 3"/>
            <p:cNvSpPr/>
            <p:nvPr/>
          </p:nvSpPr>
          <p:spPr>
            <a:xfrm>
              <a:off x="3429000" y="5029200"/>
              <a:ext cx="2133600" cy="1600200"/>
            </a:xfrm>
            <a:prstGeom prst="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3962400" y="5181600"/>
              <a:ext cx="0" cy="129540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876800" y="5181600"/>
              <a:ext cx="0" cy="129540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Longhand Notation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S 	   16e</a:t>
            </a:r>
            <a:r>
              <a:rPr lang="en-US" baseline="30000" dirty="0" smtClean="0"/>
              <a:t>-</a:t>
            </a:r>
            <a:r>
              <a:rPr lang="en-US" dirty="0" smtClean="0"/>
              <a:t>	1s</a:t>
            </a:r>
            <a:r>
              <a:rPr lang="en-US" baseline="30000" dirty="0" smtClean="0"/>
              <a:t>2</a:t>
            </a:r>
            <a:r>
              <a:rPr lang="en-US" dirty="0" smtClean="0"/>
              <a:t>2s</a:t>
            </a:r>
            <a:r>
              <a:rPr lang="en-US" baseline="30000" dirty="0" smtClean="0"/>
              <a:t>2</a:t>
            </a:r>
            <a:r>
              <a:rPr lang="en-US" dirty="0" smtClean="0"/>
              <a:t>2p</a:t>
            </a:r>
            <a:r>
              <a:rPr lang="en-US" baseline="30000" dirty="0" smtClean="0"/>
              <a:t>6    </a:t>
            </a:r>
            <a:r>
              <a:rPr lang="en-US" dirty="0" smtClean="0"/>
              <a:t>3s</a:t>
            </a:r>
            <a:r>
              <a:rPr lang="en-US" baseline="30000" dirty="0" smtClean="0"/>
              <a:t>2</a:t>
            </a:r>
            <a:r>
              <a:rPr lang="en-US" dirty="0" smtClean="0"/>
              <a:t>3p</a:t>
            </a:r>
            <a:r>
              <a:rPr lang="en-US" baseline="30000" dirty="0" smtClean="0"/>
              <a:t>4</a:t>
            </a:r>
            <a:endParaRPr lang="en-US" dirty="0" smtClean="0"/>
          </a:p>
          <a:p>
            <a:pPr>
              <a:buNone/>
            </a:pPr>
            <a:r>
              <a:rPr lang="en-US" sz="4000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Electron Configuration</a:t>
            </a:r>
          </a:p>
          <a:p>
            <a:pPr>
              <a:buNone/>
            </a:pPr>
            <a:r>
              <a:rPr lang="en-US" sz="4400" dirty="0" smtClean="0"/>
              <a:t>S 	   16e</a:t>
            </a:r>
            <a:r>
              <a:rPr lang="en-US" sz="4400" baseline="30000" dirty="0" smtClean="0"/>
              <a:t>-</a:t>
            </a:r>
            <a:r>
              <a:rPr lang="en-US" sz="4400" dirty="0" smtClean="0"/>
              <a:t>	[Ne]3s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3p</a:t>
            </a:r>
            <a:r>
              <a:rPr lang="en-US" sz="4400" baseline="30000" dirty="0" smtClean="0"/>
              <a:t>4</a:t>
            </a:r>
            <a:endParaRPr lang="en-US" sz="4400" dirty="0" smtClean="0"/>
          </a:p>
          <a:p>
            <a:pPr algn="ctr">
              <a:buNone/>
            </a:pPr>
            <a:endParaRPr lang="en-US" sz="4400" dirty="0"/>
          </a:p>
        </p:txBody>
      </p:sp>
      <p:sp>
        <p:nvSpPr>
          <p:cNvPr id="22" name="Rectangle 21"/>
          <p:cNvSpPr/>
          <p:nvPr/>
        </p:nvSpPr>
        <p:spPr>
          <a:xfrm>
            <a:off x="2286000" y="2590800"/>
            <a:ext cx="1752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114800" y="2590800"/>
            <a:ext cx="1219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066800" y="3429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Core Electrons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495800" y="3429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Valence Electrons</a:t>
            </a:r>
            <a:endParaRPr lang="en-US" dirty="0"/>
          </a:p>
        </p:txBody>
      </p:sp>
      <p:sp>
        <p:nvSpPr>
          <p:cNvPr id="29" name="Curved Up Arrow 28"/>
          <p:cNvSpPr/>
          <p:nvPr/>
        </p:nvSpPr>
        <p:spPr>
          <a:xfrm rot="19454498">
            <a:off x="2286000" y="3352800"/>
            <a:ext cx="1371600" cy="533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urved Up Arrow 29"/>
          <p:cNvSpPr/>
          <p:nvPr/>
        </p:nvSpPr>
        <p:spPr>
          <a:xfrm rot="2145502" flipH="1">
            <a:off x="3912769" y="3398485"/>
            <a:ext cx="1371600" cy="533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Some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6388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Highest Occupied Level</a:t>
            </a:r>
            <a:r>
              <a:rPr lang="en-US" dirty="0" smtClean="0"/>
              <a:t> – the electron containing main energy level with the highest principle quantum number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Inner-Shell Electrons</a:t>
            </a:r>
            <a:r>
              <a:rPr lang="en-US" dirty="0" smtClean="0"/>
              <a:t> – electrons that are not in the highest occupied energy level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Noble-Gas Configuration</a:t>
            </a:r>
            <a:r>
              <a:rPr lang="en-US" dirty="0" smtClean="0"/>
              <a:t> – an outer main energy level fully occupied, in most cases, by eight electrons</a:t>
            </a:r>
            <a:endParaRPr lang="en-US" b="1" u="sng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determine the electron configuration for Phosphorus</a:t>
            </a:r>
          </a:p>
          <a:p>
            <a:endParaRPr lang="en-US" dirty="0" smtClean="0"/>
          </a:p>
          <a:p>
            <a:r>
              <a:rPr lang="en-US" dirty="0" smtClean="0"/>
              <a:t>Need to account for 15 electrons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25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5800" y="3429000"/>
            <a:ext cx="464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The first 2 electrons go into the 1s orbital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Notice the opposite spins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Only 13 more to go…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2438400" y="5943600"/>
            <a:ext cx="76200" cy="381000"/>
            <a:chOff x="2438400" y="5943600"/>
            <a:chExt cx="76200" cy="3810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25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5800" y="3429000"/>
            <a:ext cx="464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The next electrons go into the 2s orbital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Only 11 more to go…</a:t>
            </a:r>
            <a:endParaRPr lang="en-US" sz="2800" dirty="0"/>
          </a:p>
        </p:txBody>
      </p:sp>
      <p:grpSp>
        <p:nvGrpSpPr>
          <p:cNvPr id="2" name="Group 8"/>
          <p:cNvGrpSpPr/>
          <p:nvPr/>
        </p:nvGrpSpPr>
        <p:grpSpPr>
          <a:xfrm>
            <a:off x="2438400" y="5943600"/>
            <a:ext cx="76200" cy="381000"/>
            <a:chOff x="2438400" y="5943600"/>
            <a:chExt cx="76200" cy="3810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2438400" y="4267200"/>
            <a:ext cx="76200" cy="381000"/>
            <a:chOff x="2438400" y="5943600"/>
            <a:chExt cx="76200" cy="381000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Electrons as Waves???  How???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9037"/>
            <a:ext cx="8229600" cy="4525963"/>
          </a:xfrm>
        </p:spPr>
        <p:txBody>
          <a:bodyPr/>
          <a:lstStyle/>
          <a:p>
            <a:r>
              <a:rPr lang="en-US" dirty="0" smtClean="0"/>
              <a:t>The idea of electrons being both a wave and particle troubled scientists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they are both particles and waves, then where are they in the atom???</a:t>
            </a:r>
          </a:p>
          <a:p>
            <a:endParaRPr lang="en-US" dirty="0"/>
          </a:p>
          <a:p>
            <a:r>
              <a:rPr lang="en-US" dirty="0" smtClean="0"/>
              <a:t>Werner Heisenberg and Erwin Schrödinger to the RESCUE!</a:t>
            </a:r>
            <a:endParaRPr lang="en-US" dirty="0"/>
          </a:p>
        </p:txBody>
      </p:sp>
      <p:pic>
        <p:nvPicPr>
          <p:cNvPr id="10242" name="Picture 2" descr="http://web.gc.cuny.edu/sciart/copenhagen/nyc/images/Heisen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5101745"/>
            <a:ext cx="1086612" cy="1603855"/>
          </a:xfrm>
          <a:prstGeom prst="rect">
            <a:avLst/>
          </a:prstGeom>
          <a:noFill/>
        </p:spPr>
      </p:pic>
      <p:pic>
        <p:nvPicPr>
          <p:cNvPr id="10244" name="Picture 4" descr="http://apusa.us/wp-content/uploads/2010/09/Schroding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5105400"/>
            <a:ext cx="1385887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25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5800" y="3429000"/>
            <a:ext cx="464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The next electrons go into the 2p orbital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Only 5 more to go…</a:t>
            </a:r>
            <a:endParaRPr lang="en-US" sz="2800" dirty="0"/>
          </a:p>
        </p:txBody>
      </p:sp>
      <p:grpSp>
        <p:nvGrpSpPr>
          <p:cNvPr id="2" name="Group 8"/>
          <p:cNvGrpSpPr/>
          <p:nvPr/>
        </p:nvGrpSpPr>
        <p:grpSpPr>
          <a:xfrm>
            <a:off x="2438400" y="5943600"/>
            <a:ext cx="76200" cy="381000"/>
            <a:chOff x="2438400" y="5943600"/>
            <a:chExt cx="76200" cy="3810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8"/>
          <p:cNvGrpSpPr/>
          <p:nvPr/>
        </p:nvGrpSpPr>
        <p:grpSpPr>
          <a:xfrm>
            <a:off x="2438400" y="4267200"/>
            <a:ext cx="76200" cy="381000"/>
            <a:chOff x="2438400" y="5943600"/>
            <a:chExt cx="76200" cy="381000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8"/>
          <p:cNvGrpSpPr/>
          <p:nvPr/>
        </p:nvGrpSpPr>
        <p:grpSpPr>
          <a:xfrm>
            <a:off x="3352800" y="3962400"/>
            <a:ext cx="76200" cy="381000"/>
            <a:chOff x="2438400" y="5943600"/>
            <a:chExt cx="76200" cy="381000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8"/>
          <p:cNvGrpSpPr/>
          <p:nvPr/>
        </p:nvGrpSpPr>
        <p:grpSpPr>
          <a:xfrm>
            <a:off x="3657600" y="3962400"/>
            <a:ext cx="76200" cy="381000"/>
            <a:chOff x="2438400" y="5943600"/>
            <a:chExt cx="76200" cy="381000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8"/>
          <p:cNvGrpSpPr/>
          <p:nvPr/>
        </p:nvGrpSpPr>
        <p:grpSpPr>
          <a:xfrm>
            <a:off x="3962400" y="3962400"/>
            <a:ext cx="76200" cy="381000"/>
            <a:chOff x="2438400" y="5943600"/>
            <a:chExt cx="76200" cy="381000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25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5800" y="3429000"/>
            <a:ext cx="464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The next electrons go into the 2s orbital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Only 3 more to go…</a:t>
            </a:r>
            <a:endParaRPr lang="en-US" sz="2800" dirty="0"/>
          </a:p>
        </p:txBody>
      </p:sp>
      <p:grpSp>
        <p:nvGrpSpPr>
          <p:cNvPr id="2" name="Group 8"/>
          <p:cNvGrpSpPr/>
          <p:nvPr/>
        </p:nvGrpSpPr>
        <p:grpSpPr>
          <a:xfrm>
            <a:off x="2438400" y="5943600"/>
            <a:ext cx="76200" cy="381000"/>
            <a:chOff x="2438400" y="5943600"/>
            <a:chExt cx="76200" cy="3810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8"/>
          <p:cNvGrpSpPr/>
          <p:nvPr/>
        </p:nvGrpSpPr>
        <p:grpSpPr>
          <a:xfrm>
            <a:off x="2438400" y="4267200"/>
            <a:ext cx="76200" cy="381000"/>
            <a:chOff x="2438400" y="5943600"/>
            <a:chExt cx="76200" cy="381000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8"/>
          <p:cNvGrpSpPr/>
          <p:nvPr/>
        </p:nvGrpSpPr>
        <p:grpSpPr>
          <a:xfrm>
            <a:off x="3352800" y="3962400"/>
            <a:ext cx="76200" cy="381000"/>
            <a:chOff x="2438400" y="5943600"/>
            <a:chExt cx="76200" cy="381000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8"/>
          <p:cNvGrpSpPr/>
          <p:nvPr/>
        </p:nvGrpSpPr>
        <p:grpSpPr>
          <a:xfrm>
            <a:off x="3657600" y="3962400"/>
            <a:ext cx="76200" cy="381000"/>
            <a:chOff x="2438400" y="5943600"/>
            <a:chExt cx="76200" cy="381000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3962400" y="3962400"/>
            <a:ext cx="76200" cy="381000"/>
            <a:chOff x="2438400" y="5943600"/>
            <a:chExt cx="76200" cy="381000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8"/>
          <p:cNvGrpSpPr/>
          <p:nvPr/>
        </p:nvGrpSpPr>
        <p:grpSpPr>
          <a:xfrm>
            <a:off x="2438400" y="3429000"/>
            <a:ext cx="76200" cy="381000"/>
            <a:chOff x="2438400" y="5943600"/>
            <a:chExt cx="76200" cy="381000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whs.wsd.wednet.edu/faculty/busse/mathhomepage/busseclasses/radiationphysics/lecturenotes/chapter2/graphics/subshell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25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5800" y="3429000"/>
            <a:ext cx="464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The last three electrons go into the 3p </a:t>
            </a:r>
            <a:r>
              <a:rPr lang="en-US" sz="2800" dirty="0" err="1" smtClean="0"/>
              <a:t>orbitals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They each go into separate shapes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3 unpaired electrons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= 1s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2p</a:t>
            </a:r>
            <a:r>
              <a:rPr lang="en-US" sz="2800" baseline="30000" dirty="0" smtClean="0"/>
              <a:t>6</a:t>
            </a:r>
            <a:r>
              <a:rPr lang="en-US" sz="2800" dirty="0" smtClean="0"/>
              <a:t>3s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3p</a:t>
            </a:r>
            <a:r>
              <a:rPr lang="en-US" sz="2800" baseline="30000" dirty="0" smtClean="0"/>
              <a:t>3</a:t>
            </a:r>
            <a:endParaRPr lang="en-US" sz="28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2438400" y="5943600"/>
            <a:ext cx="76200" cy="381000"/>
            <a:chOff x="2438400" y="5943600"/>
            <a:chExt cx="76200" cy="3810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8"/>
          <p:cNvGrpSpPr/>
          <p:nvPr/>
        </p:nvGrpSpPr>
        <p:grpSpPr>
          <a:xfrm>
            <a:off x="2438400" y="4267200"/>
            <a:ext cx="76200" cy="381000"/>
            <a:chOff x="2438400" y="5943600"/>
            <a:chExt cx="76200" cy="381000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8"/>
          <p:cNvGrpSpPr/>
          <p:nvPr/>
        </p:nvGrpSpPr>
        <p:grpSpPr>
          <a:xfrm>
            <a:off x="3352800" y="3962400"/>
            <a:ext cx="76200" cy="381000"/>
            <a:chOff x="2438400" y="5943600"/>
            <a:chExt cx="76200" cy="381000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8"/>
          <p:cNvGrpSpPr/>
          <p:nvPr/>
        </p:nvGrpSpPr>
        <p:grpSpPr>
          <a:xfrm>
            <a:off x="3657600" y="3962400"/>
            <a:ext cx="76200" cy="381000"/>
            <a:chOff x="2438400" y="5943600"/>
            <a:chExt cx="76200" cy="381000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3962400" y="3962400"/>
            <a:ext cx="76200" cy="381000"/>
            <a:chOff x="2438400" y="5943600"/>
            <a:chExt cx="76200" cy="381000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8"/>
          <p:cNvGrpSpPr/>
          <p:nvPr/>
        </p:nvGrpSpPr>
        <p:grpSpPr>
          <a:xfrm>
            <a:off x="2438400" y="3429000"/>
            <a:ext cx="76200" cy="381000"/>
            <a:chOff x="2438400" y="5943600"/>
            <a:chExt cx="76200" cy="381000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248694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6200000" flipH="1">
              <a:off x="2323306" y="6133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/>
          <p:cNvCxnSpPr/>
          <p:nvPr/>
        </p:nvCxnSpPr>
        <p:spPr>
          <a:xfrm rot="5400000" flipH="1" flipV="1">
            <a:off x="3239294" y="3237706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3467894" y="3237706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3772694" y="3237706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way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7s 7p 7d 7f</a:t>
            </a:r>
          </a:p>
          <a:p>
            <a:pPr>
              <a:buNone/>
            </a:pPr>
            <a:r>
              <a:rPr lang="en-US" sz="3600" dirty="0" smtClean="0"/>
              <a:t>6s 6p 6d 6f</a:t>
            </a:r>
          </a:p>
          <a:p>
            <a:pPr>
              <a:buNone/>
            </a:pPr>
            <a:r>
              <a:rPr lang="en-US" sz="3600" dirty="0" smtClean="0"/>
              <a:t>5s 5p 5d 5f</a:t>
            </a:r>
          </a:p>
          <a:p>
            <a:pPr>
              <a:buNone/>
            </a:pPr>
            <a:r>
              <a:rPr lang="en-US" sz="3600" dirty="0" smtClean="0"/>
              <a:t>4s 4p 4d 4f</a:t>
            </a:r>
          </a:p>
          <a:p>
            <a:pPr>
              <a:buNone/>
            </a:pPr>
            <a:r>
              <a:rPr lang="en-US" sz="3600" dirty="0" smtClean="0"/>
              <a:t>3s 3p 3d</a:t>
            </a:r>
          </a:p>
          <a:p>
            <a:pPr>
              <a:buNone/>
            </a:pPr>
            <a:r>
              <a:rPr lang="en-US" sz="3600" dirty="0" smtClean="0"/>
              <a:t>2s 2p</a:t>
            </a:r>
          </a:p>
          <a:p>
            <a:pPr>
              <a:buNone/>
            </a:pPr>
            <a:r>
              <a:rPr lang="en-US" sz="3600" dirty="0" smtClean="0"/>
              <a:t>1s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2286000"/>
            <a:ext cx="358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1s</a:t>
            </a:r>
            <a:r>
              <a:rPr lang="en-US" sz="3200" baseline="30000" dirty="0" smtClean="0"/>
              <a:t>2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2 electrons</a:t>
            </a:r>
            <a:endParaRPr lang="en-US" sz="3200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81000" y="5562600"/>
            <a:ext cx="685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Fill from the bottom up following the arrows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7s 7p 7d 7f</a:t>
            </a:r>
          </a:p>
          <a:p>
            <a:pPr>
              <a:buNone/>
            </a:pPr>
            <a:r>
              <a:rPr lang="en-US" sz="3600" dirty="0" smtClean="0"/>
              <a:t>6s 6p 6d 6f</a:t>
            </a:r>
          </a:p>
          <a:p>
            <a:pPr>
              <a:buNone/>
            </a:pPr>
            <a:r>
              <a:rPr lang="en-US" sz="3600" dirty="0" smtClean="0"/>
              <a:t>5s 5p 5d 5f</a:t>
            </a:r>
          </a:p>
          <a:p>
            <a:pPr>
              <a:buNone/>
            </a:pPr>
            <a:r>
              <a:rPr lang="en-US" sz="3600" dirty="0" smtClean="0"/>
              <a:t>4s 4p 4d 4f</a:t>
            </a:r>
          </a:p>
          <a:p>
            <a:pPr>
              <a:buNone/>
            </a:pPr>
            <a:r>
              <a:rPr lang="en-US" sz="3600" dirty="0" smtClean="0"/>
              <a:t>3s 3p 3d</a:t>
            </a:r>
          </a:p>
          <a:p>
            <a:pPr>
              <a:buNone/>
            </a:pPr>
            <a:r>
              <a:rPr lang="en-US" sz="3600" dirty="0" smtClean="0"/>
              <a:t>2s 2p</a:t>
            </a:r>
          </a:p>
          <a:p>
            <a:pPr>
              <a:buNone/>
            </a:pPr>
            <a:r>
              <a:rPr lang="en-US" sz="3600" dirty="0" smtClean="0"/>
              <a:t>1s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2286000"/>
            <a:ext cx="358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1s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2s</a:t>
            </a:r>
            <a:r>
              <a:rPr lang="en-US" sz="3200" baseline="30000" dirty="0" smtClean="0"/>
              <a:t>2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4 electrons</a:t>
            </a:r>
            <a:endParaRPr lang="en-US" sz="3200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81000" y="5562600"/>
            <a:ext cx="685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381000" y="4953000"/>
            <a:ext cx="7620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Fill from the bottom up following the arrows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7s 7p 7d 7f</a:t>
            </a:r>
          </a:p>
          <a:p>
            <a:pPr>
              <a:buNone/>
            </a:pPr>
            <a:r>
              <a:rPr lang="en-US" sz="3600" dirty="0" smtClean="0"/>
              <a:t>6s 6p 6d 6f</a:t>
            </a:r>
          </a:p>
          <a:p>
            <a:pPr>
              <a:buNone/>
            </a:pPr>
            <a:r>
              <a:rPr lang="en-US" sz="3600" dirty="0" smtClean="0"/>
              <a:t>5s 5p 5d 5f</a:t>
            </a:r>
          </a:p>
          <a:p>
            <a:pPr>
              <a:buNone/>
            </a:pPr>
            <a:r>
              <a:rPr lang="en-US" sz="3600" dirty="0" smtClean="0"/>
              <a:t>4s 4p 4d 4f</a:t>
            </a:r>
          </a:p>
          <a:p>
            <a:pPr>
              <a:buNone/>
            </a:pPr>
            <a:r>
              <a:rPr lang="en-US" sz="3600" dirty="0" smtClean="0"/>
              <a:t>3s 3p 3d</a:t>
            </a:r>
          </a:p>
          <a:p>
            <a:pPr>
              <a:buNone/>
            </a:pPr>
            <a:r>
              <a:rPr lang="en-US" sz="3600" dirty="0" smtClean="0"/>
              <a:t>2s 2p</a:t>
            </a:r>
          </a:p>
          <a:p>
            <a:pPr>
              <a:buNone/>
            </a:pPr>
            <a:r>
              <a:rPr lang="en-US" sz="3600" dirty="0" smtClean="0"/>
              <a:t>1s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2286000"/>
            <a:ext cx="358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1s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2s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2p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3s</a:t>
            </a:r>
            <a:r>
              <a:rPr lang="en-US" sz="3200" baseline="30000" dirty="0" smtClean="0"/>
              <a:t>2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12 electrons</a:t>
            </a:r>
            <a:endParaRPr lang="en-US" sz="3200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81000" y="5562600"/>
            <a:ext cx="685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381000" y="4953000"/>
            <a:ext cx="7620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457201" y="4419600"/>
            <a:ext cx="1066799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Fill from the bottom up following the arrows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7s 7p 7d 7f</a:t>
            </a:r>
          </a:p>
          <a:p>
            <a:pPr>
              <a:buNone/>
            </a:pPr>
            <a:r>
              <a:rPr lang="en-US" sz="3600" dirty="0" smtClean="0"/>
              <a:t>6s 6p 6d 6f</a:t>
            </a:r>
          </a:p>
          <a:p>
            <a:pPr>
              <a:buNone/>
            </a:pPr>
            <a:r>
              <a:rPr lang="en-US" sz="3600" dirty="0" smtClean="0"/>
              <a:t>5s 5p 5d 5f</a:t>
            </a:r>
          </a:p>
          <a:p>
            <a:pPr>
              <a:buNone/>
            </a:pPr>
            <a:r>
              <a:rPr lang="en-US" sz="3600" dirty="0" smtClean="0"/>
              <a:t>4s 4p 4d 4f</a:t>
            </a:r>
          </a:p>
          <a:p>
            <a:pPr>
              <a:buNone/>
            </a:pPr>
            <a:r>
              <a:rPr lang="en-US" sz="3600" dirty="0" smtClean="0"/>
              <a:t>3s 3p 3d</a:t>
            </a:r>
          </a:p>
          <a:p>
            <a:pPr>
              <a:buNone/>
            </a:pPr>
            <a:r>
              <a:rPr lang="en-US" sz="3600" dirty="0" smtClean="0"/>
              <a:t>2s 2p</a:t>
            </a:r>
          </a:p>
          <a:p>
            <a:pPr>
              <a:buNone/>
            </a:pPr>
            <a:r>
              <a:rPr lang="en-US" sz="3600" dirty="0" smtClean="0"/>
              <a:t>1s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2286000"/>
            <a:ext cx="48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1s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2s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2p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3s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3p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4s</a:t>
            </a:r>
            <a:r>
              <a:rPr lang="en-US" sz="3200" baseline="30000" dirty="0" smtClean="0"/>
              <a:t>2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20 electrons</a:t>
            </a:r>
            <a:endParaRPr lang="en-US" sz="3200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81000" y="5562600"/>
            <a:ext cx="685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381000" y="4953000"/>
            <a:ext cx="7620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457201" y="4419600"/>
            <a:ext cx="1066799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457201" y="3733800"/>
            <a:ext cx="1066799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Fill from the bottom up following the arrows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7s 7p 7d 7f</a:t>
            </a:r>
          </a:p>
          <a:p>
            <a:pPr>
              <a:buNone/>
            </a:pPr>
            <a:r>
              <a:rPr lang="en-US" sz="3600" dirty="0" smtClean="0"/>
              <a:t>6s 6p 6d 6f</a:t>
            </a:r>
          </a:p>
          <a:p>
            <a:pPr>
              <a:buNone/>
            </a:pPr>
            <a:r>
              <a:rPr lang="en-US" sz="3600" dirty="0" smtClean="0"/>
              <a:t>5s 5p 5d 5f</a:t>
            </a:r>
          </a:p>
          <a:p>
            <a:pPr>
              <a:buNone/>
            </a:pPr>
            <a:r>
              <a:rPr lang="en-US" sz="3600" dirty="0" smtClean="0"/>
              <a:t>4s 4p 4d 4f</a:t>
            </a:r>
          </a:p>
          <a:p>
            <a:pPr>
              <a:buNone/>
            </a:pPr>
            <a:r>
              <a:rPr lang="en-US" sz="3600" dirty="0" smtClean="0"/>
              <a:t>3s 3p 3d</a:t>
            </a:r>
          </a:p>
          <a:p>
            <a:pPr>
              <a:buNone/>
            </a:pPr>
            <a:r>
              <a:rPr lang="en-US" sz="3600" dirty="0" smtClean="0"/>
              <a:t>2s 2p</a:t>
            </a:r>
          </a:p>
          <a:p>
            <a:pPr>
              <a:buNone/>
            </a:pPr>
            <a:r>
              <a:rPr lang="en-US" sz="3600" dirty="0" smtClean="0"/>
              <a:t>1s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2286000"/>
            <a:ext cx="5410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1s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2s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2p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3s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3p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4s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3d</a:t>
            </a:r>
            <a:r>
              <a:rPr lang="en-US" sz="3200" baseline="30000" dirty="0" smtClean="0"/>
              <a:t>10</a:t>
            </a:r>
            <a:r>
              <a:rPr lang="en-US" sz="3200" dirty="0" smtClean="0"/>
              <a:t>4p</a:t>
            </a:r>
            <a:r>
              <a:rPr lang="en-US" sz="3200" baseline="30000" dirty="0" smtClean="0"/>
              <a:t>6</a:t>
            </a:r>
            <a:r>
              <a:rPr lang="en-US" sz="3200" dirty="0" smtClean="0"/>
              <a:t>5s</a:t>
            </a:r>
            <a:r>
              <a:rPr lang="en-US" sz="3200" baseline="30000" dirty="0" smtClean="0"/>
              <a:t>2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38 electrons</a:t>
            </a:r>
            <a:endParaRPr lang="en-US" sz="3200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381000" y="5562600"/>
            <a:ext cx="685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381000" y="4953000"/>
            <a:ext cx="7620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457201" y="4419600"/>
            <a:ext cx="1066799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457201" y="3733800"/>
            <a:ext cx="1066799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457200" y="3048000"/>
            <a:ext cx="1600200" cy="1600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the First twenty Elements Fill with Electrons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905000"/>
            <a:ext cx="31242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Hydrogen	1,0,0,0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Helium		2,0,0,0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Lithium		2,1,0,0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Beryllium	2,2,0,0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Boron		2,3,0,0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Carbon		2,4,0,0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Nitrogen	2,5,0,0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Oxygen		2,6,0,0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Fluorine	2,7,0,0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Neon		2,8,0,0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1905000"/>
            <a:ext cx="3124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Sodium		2,8,1,0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Magnesium	2,8,2,0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Aluminum	2,8,3,0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Silicon		2,8,4,0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Phosphorus	2,8,5,0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Sulfur		2,8,6,0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Chlorine	2,8,7,0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Argon		2,8,8,0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Potassium	2,8,8,1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Calcium		2,8,8,2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Heisenberg Uncertainty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Electrons are detected by their interaction with photons.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Because photons have about the same energy as electrons, any attempt to locate a specific electron with a photon knocks the electron off its course!</a:t>
            </a:r>
          </a:p>
        </p:txBody>
      </p:sp>
      <p:pic>
        <p:nvPicPr>
          <p:cNvPr id="9218" name="Picture 2" descr="http://upload.wikimedia.org/wikipedia/commons/f/ff/Photon_waves.png"/>
          <p:cNvPicPr>
            <a:picLocks noChangeAspect="1" noChangeArrowheads="1"/>
          </p:cNvPicPr>
          <p:nvPr/>
        </p:nvPicPr>
        <p:blipFill>
          <a:blip r:embed="rId2" cstate="print"/>
          <a:srcRect b="40000"/>
          <a:stretch>
            <a:fillRect/>
          </a:stretch>
        </p:blipFill>
        <p:spPr bwMode="auto">
          <a:xfrm>
            <a:off x="2971800" y="4876800"/>
            <a:ext cx="50292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Heisenberg Uncertainty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Therefore </a:t>
            </a:r>
            <a:r>
              <a:rPr lang="en-US" b="1" dirty="0" smtClean="0"/>
              <a:t>Heisenberg uncertainty principle</a:t>
            </a:r>
            <a:r>
              <a:rPr lang="en-US" dirty="0" smtClean="0"/>
              <a:t> states that it is impossible to determine simultaneously both the position and velocity of an electron!</a:t>
            </a:r>
            <a:endParaRPr lang="en-US" dirty="0"/>
          </a:p>
        </p:txBody>
      </p:sp>
      <p:pic>
        <p:nvPicPr>
          <p:cNvPr id="8194" name="Picture 2" descr="http://static.howstuffworks.com/gif/10-scientific-laws-1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733800"/>
            <a:ext cx="4699000" cy="28194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2209800" y="3733800"/>
            <a:ext cx="4648200" cy="2819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2209802" y="3733800"/>
            <a:ext cx="4648199" cy="2819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Schrödinger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Austrian physicist Erwin Schrödinger developed an equation that treated electrons in atoms as waves.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Only waves of specific energies (or frequencies) provided solutions to the equation.  </a:t>
            </a:r>
            <a:endParaRPr lang="en-US" dirty="0"/>
          </a:p>
        </p:txBody>
      </p:sp>
      <p:pic>
        <p:nvPicPr>
          <p:cNvPr id="7170" name="Picture 2" descr="http://chemistry.umeche.maine.edu/~amar/spring2009/particle1Dbo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540956"/>
            <a:ext cx="2525347" cy="21072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Schrödinger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Quantum Theory:</a:t>
            </a:r>
            <a:r>
              <a:rPr lang="en-US" dirty="0" smtClean="0"/>
              <a:t> describes mathematically the wave properties of electrons and other very small particles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Day Atomic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Based on Heisenberg’s and Schrödinger’s discoveries…</a:t>
            </a:r>
          </a:p>
          <a:p>
            <a:endParaRPr lang="en-US" dirty="0"/>
          </a:p>
          <a:p>
            <a:r>
              <a:rPr lang="en-US" dirty="0" smtClean="0"/>
              <a:t>Electrons do not travel around the nucleus in neat orbits, but </a:t>
            </a:r>
            <a:r>
              <a:rPr lang="en-US" b="1" dirty="0" smtClean="0"/>
              <a:t>INSTEAD </a:t>
            </a:r>
            <a:r>
              <a:rPr lang="en-US" dirty="0" smtClean="0"/>
              <a:t>in an…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orbital:</a:t>
            </a:r>
            <a:r>
              <a:rPr lang="en-US" dirty="0" smtClean="0"/>
              <a:t> a three-dimensional region around the nucleus that indicates the </a:t>
            </a:r>
            <a:r>
              <a:rPr lang="en-US" i="1" u="sng" dirty="0" smtClean="0"/>
              <a:t>probable</a:t>
            </a:r>
            <a:r>
              <a:rPr lang="en-US" dirty="0" smtClean="0"/>
              <a:t> location of an electron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1364</Words>
  <Application>Microsoft Office PowerPoint</Application>
  <PresentationFormat>On-screen Show (4:3)</PresentationFormat>
  <Paragraphs>307</Paragraphs>
  <Slides>48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Chapter 4.2</vt:lpstr>
      <vt:lpstr>Electrons as Waves</vt:lpstr>
      <vt:lpstr>Electrons as Waves</vt:lpstr>
      <vt:lpstr>Electrons as Waves???  How???</vt:lpstr>
      <vt:lpstr>Heisenberg Uncertainty Principle</vt:lpstr>
      <vt:lpstr>Heisenberg Uncertainty Principle</vt:lpstr>
      <vt:lpstr>Schrödinger Wave Equation</vt:lpstr>
      <vt:lpstr>Schrödinger Wave Equation</vt:lpstr>
      <vt:lpstr>Modern Day Atomic Theory</vt:lpstr>
      <vt:lpstr>Picture of figure 4-11</vt:lpstr>
      <vt:lpstr>Quantum Numbers (4 quantum #s)</vt:lpstr>
      <vt:lpstr>Principle Quantum Number (n)</vt:lpstr>
      <vt:lpstr>1. Principle Quantum Number (n)</vt:lpstr>
      <vt:lpstr>PowerPoint Presentation</vt:lpstr>
      <vt:lpstr>2. Angular Momentum</vt:lpstr>
      <vt:lpstr>Angular Momentum</vt:lpstr>
      <vt:lpstr>Orbital Letter Designations According to Values of l</vt:lpstr>
      <vt:lpstr>Orbital shapes for s, p, d, &amp; f</vt:lpstr>
      <vt:lpstr>PowerPoint Presentation</vt:lpstr>
      <vt:lpstr>3. Magnetic quantum number</vt:lpstr>
      <vt:lpstr>3. Magnetic Quantum Number (m)</vt:lpstr>
      <vt:lpstr>Possible p orbitals</vt:lpstr>
      <vt:lpstr>Possible d orbitals</vt:lpstr>
      <vt:lpstr>Possible f orbitals</vt:lpstr>
      <vt:lpstr>PowerPoint Presentation</vt:lpstr>
      <vt:lpstr>Quantum Numbers</vt:lpstr>
      <vt:lpstr>PowerPoint Presentation</vt:lpstr>
      <vt:lpstr>4. Spin Quantum Number (ms)</vt:lpstr>
      <vt:lpstr>Quantum Numbers</vt:lpstr>
      <vt:lpstr>Quantum Numbers Summary</vt:lpstr>
      <vt:lpstr>Electron Configurations</vt:lpstr>
      <vt:lpstr>Electron Configurations</vt:lpstr>
      <vt:lpstr>Electron Configurations</vt:lpstr>
      <vt:lpstr>Notation</vt:lpstr>
      <vt:lpstr>Notation</vt:lpstr>
      <vt:lpstr>Some Definitions</vt:lpstr>
      <vt:lpstr>Electron Configurations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Easy way to remember</vt:lpstr>
      <vt:lpstr>Fill from the bottom up following the arrows</vt:lpstr>
      <vt:lpstr>Fill from the bottom up following the arrows</vt:lpstr>
      <vt:lpstr>Fill from the bottom up following the arrows</vt:lpstr>
      <vt:lpstr>Fill from the bottom up following the arrows</vt:lpstr>
      <vt:lpstr>How the First twenty Elements Fill with Electrons</vt:lpstr>
    </vt:vector>
  </TitlesOfParts>
  <Company>Old Fort Local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4.2</dc:title>
  <dc:creator>jshuck</dc:creator>
  <cp:lastModifiedBy>Jennifer Shuck</cp:lastModifiedBy>
  <cp:revision>65</cp:revision>
  <dcterms:created xsi:type="dcterms:W3CDTF">2011-11-18T15:38:46Z</dcterms:created>
  <dcterms:modified xsi:type="dcterms:W3CDTF">2012-11-05T14:18:42Z</dcterms:modified>
</cp:coreProperties>
</file>