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8" r:id="rId3"/>
    <p:sldId id="257" r:id="rId4"/>
    <p:sldId id="259" r:id="rId5"/>
    <p:sldId id="261" r:id="rId6"/>
    <p:sldId id="260" r:id="rId7"/>
    <p:sldId id="269" r:id="rId8"/>
    <p:sldId id="262" r:id="rId9"/>
    <p:sldId id="263" r:id="rId10"/>
    <p:sldId id="270" r:id="rId11"/>
    <p:sldId id="264" r:id="rId12"/>
    <p:sldId id="266" r:id="rId13"/>
    <p:sldId id="267" r:id="rId14"/>
    <p:sldId id="265" r:id="rId15"/>
    <p:sldId id="268" r:id="rId16"/>
    <p:sldId id="275" r:id="rId17"/>
    <p:sldId id="276" r:id="rId18"/>
    <p:sldId id="277" r:id="rId19"/>
    <p:sldId id="271" r:id="rId20"/>
    <p:sldId id="272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278" r:id="rId48"/>
    <p:sldId id="279" r:id="rId49"/>
    <p:sldId id="273" r:id="rId5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561D3-EB23-4A8B-A081-6A8CA6BAC7CE}" type="datetimeFigureOut">
              <a:rPr lang="en-US" smtClean="0"/>
              <a:t>1/2/2013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FADB5-DF46-493E-BA36-E3BABC16B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3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B63A6-C185-45B1-9CEA-EEB3872F4EC6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DB7FA-34CD-40CE-871B-B9A2B80A3C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26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A85C62-939D-4818-A319-AB4F3BFCEC70}" type="slidenum">
              <a:rPr lang="en-US"/>
              <a:pPr/>
              <a:t>17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2964D-467B-41E5-AF1C-1EDD8A9812A0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120C2E-2C79-42CC-9674-9E52AFEEC42A}" type="slidenum">
              <a:rPr lang="en-US"/>
              <a:pPr/>
              <a:t>47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D9852-9CE7-49C7-8D2D-CADF70D0A2BC}" type="slidenum">
              <a:rPr lang="en-US"/>
              <a:pPr/>
              <a:t>48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03357-E6F3-482C-AA1F-75F1001A34D0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F019B-7164-4C3A-91EB-B175C9587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Chap06\Sec6_1\Cftx31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youtube.com/watch?v=QqjcCvzWwww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Chap06\Sec6_1\Cftx30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Chapter 6 Chemical Bonding</a:t>
            </a:r>
            <a:endParaRPr lang="en-US" dirty="0"/>
          </a:p>
        </p:txBody>
      </p:sp>
      <p:pic>
        <p:nvPicPr>
          <p:cNvPr id="1026" name="Picture 2" descr="http://www.metafysica.nl/methane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76400"/>
            <a:ext cx="8830076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752600" y="-1"/>
          <a:ext cx="5181600" cy="6830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Acrobat Document" r:id="rId3" imgW="5657143" imgH="7457143" progId="AcroExch.Document.7">
                  <p:link updateAutomatic="1"/>
                </p:oleObj>
              </mc:Choice>
              <mc:Fallback>
                <p:oleObj name="Acrobat Document" r:id="rId3" imgW="5657143" imgH="7457143" progId="AcroExch.Document.7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-1"/>
                        <a:ext cx="5181600" cy="6830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Covalent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Nonpolar</a:t>
            </a:r>
            <a:r>
              <a:rPr lang="en-US" b="1" dirty="0" smtClean="0"/>
              <a:t> Covalent  Bond:</a:t>
            </a:r>
            <a:r>
              <a:rPr lang="en-US" dirty="0" smtClean="0"/>
              <a:t> a covalent bond in which the bonding of electrons is shared equally by the bonded atoms</a:t>
            </a:r>
          </a:p>
          <a:p>
            <a:endParaRPr lang="en-US" b="1" dirty="0"/>
          </a:p>
          <a:p>
            <a:r>
              <a:rPr lang="en-US" dirty="0" smtClean="0"/>
              <a:t>Results in a balanced distribution of electrical charge</a:t>
            </a:r>
            <a:endParaRPr lang="en-US" dirty="0"/>
          </a:p>
        </p:txBody>
      </p:sp>
      <p:pic>
        <p:nvPicPr>
          <p:cNvPr id="19458" name="Picture 2" descr="http://nobel.scas.bcit.ca/wiki/images/4/43/H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572000"/>
            <a:ext cx="2619375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Types of Covalent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Polar-Covalent  Bond:</a:t>
            </a:r>
            <a:r>
              <a:rPr lang="en-US" dirty="0" smtClean="0"/>
              <a:t> a covalent bond in which the bonded atoms have an unequal attraction for the shared electrons</a:t>
            </a:r>
          </a:p>
          <a:p>
            <a:endParaRPr lang="en-US" b="1" dirty="0"/>
          </a:p>
          <a:p>
            <a:r>
              <a:rPr lang="en-US" dirty="0" smtClean="0"/>
              <a:t>Results in an unbalanced distribution of electrical charge</a:t>
            </a:r>
          </a:p>
          <a:p>
            <a:endParaRPr lang="en-US" dirty="0"/>
          </a:p>
          <a:p>
            <a:r>
              <a:rPr lang="en-US" dirty="0" smtClean="0"/>
              <a:t>One element becomes partially (</a:t>
            </a:r>
            <a:r>
              <a:rPr lang="el-GR" dirty="0" smtClean="0"/>
              <a:t>δ</a:t>
            </a:r>
            <a:r>
              <a:rPr lang="en-US" dirty="0" smtClean="0"/>
              <a:t>) positive and the other partially negative</a:t>
            </a:r>
            <a:endParaRPr lang="en-US" dirty="0"/>
          </a:p>
        </p:txBody>
      </p:sp>
      <p:pic>
        <p:nvPicPr>
          <p:cNvPr id="22530" name="Picture 2" descr="http://pages.uoregon.edu/ch111/images/hfpola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372100"/>
            <a:ext cx="1428750" cy="148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Types of Covalent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648199"/>
          </a:xfrm>
        </p:spPr>
        <p:txBody>
          <a:bodyPr>
            <a:normAutofit/>
          </a:bodyPr>
          <a:lstStyle/>
          <a:p>
            <a:r>
              <a:rPr lang="en-US" b="1" dirty="0" smtClean="0"/>
              <a:t>How do you know which side is negative or positive?</a:t>
            </a:r>
          </a:p>
          <a:p>
            <a:endParaRPr lang="en-US" b="1" dirty="0"/>
          </a:p>
          <a:p>
            <a:r>
              <a:rPr lang="en-US" dirty="0" smtClean="0"/>
              <a:t>Look at which element is more electronegative?  The element that is more electronegative, has a higher electron density and will be more </a:t>
            </a:r>
            <a:r>
              <a:rPr lang="en-US" b="1" u="sng" dirty="0" smtClean="0"/>
              <a:t>negative</a:t>
            </a:r>
            <a:endParaRPr lang="en-US" u="sng" dirty="0"/>
          </a:p>
        </p:txBody>
      </p:sp>
      <p:pic>
        <p:nvPicPr>
          <p:cNvPr id="22530" name="Picture 2" descr="http://pages.uoregon.edu/ch111/images/hfpola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267200"/>
            <a:ext cx="2362200" cy="2456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or Covalent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Bond between sulfur and hydrogen?</a:t>
            </a:r>
          </a:p>
          <a:p>
            <a:endParaRPr lang="en-US" dirty="0"/>
          </a:p>
          <a:p>
            <a:r>
              <a:rPr lang="en-US" dirty="0" smtClean="0"/>
              <a:t>First…what is the </a:t>
            </a:r>
            <a:r>
              <a:rPr lang="en-US" dirty="0" err="1" smtClean="0"/>
              <a:t>electronegativity</a:t>
            </a:r>
            <a:r>
              <a:rPr lang="en-US" dirty="0" smtClean="0"/>
              <a:t> difference?</a:t>
            </a:r>
          </a:p>
          <a:p>
            <a:pPr lvl="2"/>
            <a:r>
              <a:rPr lang="en-US" dirty="0" smtClean="0"/>
              <a:t>2.5-2.1 =0.4</a:t>
            </a:r>
          </a:p>
          <a:p>
            <a:r>
              <a:rPr lang="en-US" dirty="0" smtClean="0"/>
              <a:t>Second…look on figure 6-2 to see what type of bond</a:t>
            </a:r>
          </a:p>
          <a:p>
            <a:pPr lvl="2"/>
            <a:r>
              <a:rPr lang="en-US" dirty="0" smtClean="0"/>
              <a:t>Polar-covalent</a:t>
            </a:r>
          </a:p>
          <a:p>
            <a:r>
              <a:rPr lang="en-US" dirty="0" smtClean="0"/>
              <a:t>Third…if it is polar covalent, what is the more negative atom?</a:t>
            </a:r>
          </a:p>
          <a:p>
            <a:pPr lvl="2"/>
            <a:r>
              <a:rPr lang="en-US" dirty="0" smtClean="0"/>
              <a:t>Sulfur is more negative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the following table: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95400"/>
          <a:ext cx="84582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/>
                <a:gridCol w="2114550"/>
                <a:gridCol w="2114550"/>
                <a:gridCol w="2114550"/>
              </a:tblGrid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Elements</a:t>
                      </a:r>
                      <a:r>
                        <a:rPr lang="en-US" baseline="0" dirty="0" smtClean="0"/>
                        <a:t> Bonded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Electronegativity difference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Bond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More-negative atom</a:t>
                      </a:r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a. C and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b. C and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c. O and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d. Na and </a:t>
                      </a:r>
                      <a:r>
                        <a:rPr lang="en-US" dirty="0" err="1" smtClean="0"/>
                        <a:t>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en-US" dirty="0" smtClean="0"/>
                        <a:t>e. Cs and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hlinkClick r:id="rId2"/>
              </a:rPr>
              <a:t>Ionic and Covalent Bond  Video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pic>
        <p:nvPicPr>
          <p:cNvPr id="13315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905000"/>
            <a:ext cx="44386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Polyatomic Ions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3600" dirty="0" smtClean="0"/>
              <a:t>“</a:t>
            </a:r>
            <a:r>
              <a:rPr lang="en-US" sz="3600" b="1" dirty="0" smtClean="0"/>
              <a:t>Poly</a:t>
            </a:r>
            <a:r>
              <a:rPr lang="en-US" sz="3600" dirty="0" smtClean="0"/>
              <a:t>” means “more than one”</a:t>
            </a:r>
          </a:p>
          <a:p>
            <a:pPr eaLnBrk="1" hangingPunct="1">
              <a:buNone/>
            </a:pPr>
            <a:endParaRPr lang="en-US" sz="3600" dirty="0" smtClean="0"/>
          </a:p>
          <a:p>
            <a:pPr eaLnBrk="1" hangingPunct="1"/>
            <a:r>
              <a:rPr lang="en-US" sz="3600" dirty="0" smtClean="0"/>
              <a:t>Usually groups of covalently bonded atoms that have lost or gained electrons</a:t>
            </a:r>
          </a:p>
          <a:p>
            <a:pPr eaLnBrk="1" hangingPunct="1">
              <a:buNone/>
            </a:pPr>
            <a:endParaRPr lang="en-US" sz="3600" dirty="0" smtClean="0"/>
          </a:p>
          <a:p>
            <a:pPr eaLnBrk="1" hangingPunct="1"/>
            <a:r>
              <a:rPr lang="en-US" sz="3600" dirty="0" smtClean="0"/>
              <a:t>Ex)</a:t>
            </a:r>
          </a:p>
          <a:p>
            <a:pPr lvl="1" eaLnBrk="1" hangingPunct="1">
              <a:buFontTx/>
              <a:buNone/>
            </a:pPr>
            <a:r>
              <a:rPr lang="en-US" sz="3600" dirty="0" smtClean="0"/>
              <a:t>		</a:t>
            </a:r>
            <a:r>
              <a:rPr lang="en-US" sz="3600" dirty="0" err="1" smtClean="0"/>
              <a:t>Na</a:t>
            </a:r>
            <a:r>
              <a:rPr lang="en-US" sz="3600" b="1" dirty="0" err="1" smtClean="0">
                <a:solidFill>
                  <a:srgbClr val="FF0000"/>
                </a:solidFill>
              </a:rPr>
              <a:t>OH</a:t>
            </a:r>
            <a:r>
              <a:rPr lang="en-US" sz="3600" dirty="0" smtClean="0"/>
              <a:t> (Sodium Hydroxide-OH</a:t>
            </a:r>
            <a:r>
              <a:rPr lang="en-US" sz="3600" baseline="30000" dirty="0" smtClean="0"/>
              <a:t>-1</a:t>
            </a:r>
            <a:r>
              <a:rPr lang="en-US" sz="3600" dirty="0" smtClean="0"/>
              <a:t>)</a:t>
            </a:r>
          </a:p>
          <a:p>
            <a:pPr lvl="1" eaLnBrk="1" hangingPunct="1">
              <a:buFontTx/>
              <a:buNone/>
            </a:pPr>
            <a:r>
              <a:rPr lang="en-US" sz="3600" dirty="0" smtClean="0"/>
              <a:t>     (</a:t>
            </a:r>
            <a:r>
              <a:rPr lang="en-US" sz="3600" b="1" dirty="0" smtClean="0">
                <a:solidFill>
                  <a:srgbClr val="00B050"/>
                </a:solidFill>
              </a:rPr>
              <a:t>NH</a:t>
            </a:r>
            <a:r>
              <a:rPr lang="en-US" sz="3600" b="1" baseline="-25000" dirty="0" smtClean="0">
                <a:solidFill>
                  <a:srgbClr val="00B050"/>
                </a:solidFill>
              </a:rPr>
              <a:t>4</a:t>
            </a:r>
            <a:r>
              <a:rPr lang="en-US" sz="3600" dirty="0" smtClean="0"/>
              <a:t>)</a:t>
            </a:r>
            <a:r>
              <a:rPr lang="en-US" sz="3600" baseline="-25000" dirty="0" smtClean="0"/>
              <a:t>2</a:t>
            </a:r>
            <a:r>
              <a:rPr lang="en-US" sz="3600" b="1" dirty="0" smtClean="0">
                <a:solidFill>
                  <a:srgbClr val="FF0000"/>
                </a:solidFill>
              </a:rPr>
              <a:t>SO</a:t>
            </a:r>
            <a:r>
              <a:rPr lang="en-US" sz="3600" b="1" baseline="-25000" dirty="0" smtClean="0">
                <a:solidFill>
                  <a:srgbClr val="FF0000"/>
                </a:solidFill>
              </a:rPr>
              <a:t>4 </a:t>
            </a:r>
            <a:r>
              <a:rPr lang="en-US" sz="3600" dirty="0" smtClean="0"/>
              <a:t>(ammonium sulfate)</a:t>
            </a:r>
          </a:p>
          <a:p>
            <a:pPr lvl="1">
              <a:buNone/>
            </a:pPr>
            <a:r>
              <a:rPr lang="en-US" sz="3600" dirty="0" smtClean="0"/>
              <a:t>					</a:t>
            </a:r>
            <a:r>
              <a:rPr lang="en-US" sz="3600" b="1" smtClean="0">
                <a:solidFill>
                  <a:srgbClr val="00B050"/>
                </a:solidFill>
              </a:rPr>
              <a:t>NH</a:t>
            </a:r>
            <a:r>
              <a:rPr lang="en-US" sz="3600" b="1" baseline="-25000" smtClean="0">
                <a:solidFill>
                  <a:srgbClr val="00B050"/>
                </a:solidFill>
              </a:rPr>
              <a:t>4</a:t>
            </a:r>
            <a:r>
              <a:rPr lang="en-US" sz="3600" b="1" baseline="30000" smtClean="0">
                <a:solidFill>
                  <a:srgbClr val="00B050"/>
                </a:solidFill>
              </a:rPr>
              <a:t>+1  </a:t>
            </a:r>
            <a:r>
              <a:rPr lang="en-US" sz="3600" b="1" smtClean="0">
                <a:solidFill>
                  <a:srgbClr val="FF0000"/>
                </a:solidFill>
              </a:rPr>
              <a:t>SO</a:t>
            </a:r>
            <a:r>
              <a:rPr lang="en-US" sz="3600" b="1" baseline="-25000" smtClean="0">
                <a:solidFill>
                  <a:srgbClr val="FF0000"/>
                </a:solidFill>
              </a:rPr>
              <a:t>4</a:t>
            </a:r>
            <a:r>
              <a:rPr lang="en-US" sz="3600" b="1" baseline="30000" smtClean="0">
                <a:solidFill>
                  <a:srgbClr val="FF0000"/>
                </a:solidFill>
              </a:rPr>
              <a:t>-2</a:t>
            </a:r>
            <a:endParaRPr lang="en-US" sz="3600" dirty="0" smtClean="0"/>
          </a:p>
          <a:p>
            <a:pPr eaLnBrk="1" hangingPunct="1"/>
            <a:endParaRPr lang="en-US" sz="22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33400"/>
            <a:ext cx="621178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6-2 Covalent Bonding and Molecular Compounds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us.123rf.com/400wm/400/400/imahe/imahe1106/imahe110600027/9831014-cute-cartoon-people-with-unhappy-faces-inside-a-crowded-elev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997968" cy="4495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Chemical 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50292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Have you ever found yourself in a crowded environment, ex. a crowded elevator.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When in this situation have you ever experienced a sense of being too close?</a:t>
            </a:r>
          </a:p>
          <a:p>
            <a:endParaRPr lang="en-US" dirty="0"/>
          </a:p>
          <a:p>
            <a:r>
              <a:rPr lang="en-US" dirty="0" smtClean="0"/>
              <a:t>When atoms get too close together, electrons repel one another, yet they are strongly attracted to the next atom’s nucleus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molecule:</a:t>
            </a:r>
            <a:r>
              <a:rPr lang="en-US" dirty="0" smtClean="0"/>
              <a:t> a neutral group of atoms that are held together by covalent bonds</a:t>
            </a:r>
          </a:p>
          <a:p>
            <a:r>
              <a:rPr lang="en-US" b="1" dirty="0" smtClean="0"/>
              <a:t>Chemical formula:</a:t>
            </a:r>
            <a:r>
              <a:rPr lang="en-US" dirty="0" smtClean="0"/>
              <a:t> the relative numbers of atoms of each kind in a chemical compound (uses symbols and </a:t>
            </a:r>
            <a:r>
              <a:rPr lang="en-US" u="sng" dirty="0" smtClean="0"/>
              <a:t>subscripts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Diatomic molecule:</a:t>
            </a:r>
            <a:r>
              <a:rPr lang="en-US" dirty="0" smtClean="0"/>
              <a:t> a molecule containing only </a:t>
            </a:r>
            <a:r>
              <a:rPr lang="en-US" smtClean="0"/>
              <a:t>two atoms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Bond length: </a:t>
            </a:r>
            <a:r>
              <a:rPr lang="en-US" dirty="0" smtClean="0"/>
              <a:t> the avg. distance </a:t>
            </a:r>
            <a:r>
              <a:rPr lang="en-US" dirty="0" err="1" smtClean="0"/>
              <a:t>btwn</a:t>
            </a:r>
            <a:r>
              <a:rPr lang="en-US" dirty="0" smtClean="0"/>
              <a:t> 2 bonded atoms</a:t>
            </a:r>
            <a:endParaRPr lang="en-US" b="1" dirty="0" smtClean="0"/>
          </a:p>
          <a:p>
            <a:r>
              <a:rPr lang="en-US" b="1" dirty="0" smtClean="0"/>
              <a:t>Bond energy:</a:t>
            </a:r>
            <a:r>
              <a:rPr lang="en-US" dirty="0" smtClean="0"/>
              <a:t> the energy required to break a chemical bond and form neutral isolated atoms (kJ/mol)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b="1" dirty="0" smtClean="0"/>
              <a:t>Ex. </a:t>
            </a:r>
            <a:r>
              <a:rPr lang="en-US" dirty="0" smtClean="0"/>
              <a:t>436 kJ of energy is needed to break the hydrogen-hydrogen bonds in one mole of hydrogen molecules thus forming two moles of separated hydrogen atoms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Bonding electron pair in overlapping </a:t>
            </a:r>
            <a:r>
              <a:rPr lang="en-US" dirty="0" err="1" smtClean="0"/>
              <a:t>orbitals</a:t>
            </a:r>
            <a:r>
              <a:rPr lang="en-US" dirty="0" smtClean="0"/>
              <a:t> pg. 168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Octet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Octet Rule:</a:t>
            </a:r>
            <a:r>
              <a:rPr lang="en-US" dirty="0" smtClean="0"/>
              <a:t> chemical compounds tend to form so that each atom, by gaining, losing, or sharing electrons, has an octet of electrons in its highest occupied </a:t>
            </a:r>
            <a:r>
              <a:rPr lang="en-US" smtClean="0"/>
              <a:t>energy level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Electron-Dot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Electron-dot notation:</a:t>
            </a:r>
            <a:r>
              <a:rPr lang="en-US" dirty="0" smtClean="0"/>
              <a:t> shows only the valence electrons (outermost electrons) are shown as dots around the element’s symbol</a:t>
            </a:r>
          </a:p>
          <a:p>
            <a:endParaRPr lang="en-US" b="1" dirty="0" smtClean="0"/>
          </a:p>
          <a:p>
            <a:r>
              <a:rPr lang="en-US" dirty="0" smtClean="0"/>
              <a:t>Inner shell electrons are not shown</a:t>
            </a:r>
          </a:p>
          <a:p>
            <a:r>
              <a:rPr lang="en-US" dirty="0" smtClean="0"/>
              <a:t>Ex: fluorine [He]2s</a:t>
            </a:r>
            <a:r>
              <a:rPr lang="en-US" baseline="30000" dirty="0" smtClean="0"/>
              <a:t>2</a:t>
            </a:r>
            <a:r>
              <a:rPr lang="en-US" dirty="0" smtClean="0"/>
              <a:t>2p</a:t>
            </a:r>
            <a:r>
              <a:rPr lang="en-US" baseline="30000" dirty="0" smtClean="0"/>
              <a:t>5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F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334000" y="4343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181600" y="4343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05400" y="4495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054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81600" y="4876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4876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86400" y="4495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Calculating the number of valence electrons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general, an elements number of valence electrons can be determined by adding the superscripts of the element’s noble-gas notation.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Electron-dot notations for elements with 1-8 valence electrons</a:t>
            </a:r>
            <a:endParaRPr lang="en-US" dirty="0"/>
          </a:p>
        </p:txBody>
      </p:sp>
      <p:pic>
        <p:nvPicPr>
          <p:cNvPr id="1026" name="Picture 2" descr="http://www.blueplanet.nsw.edu.au/SiteFiles/blueplanetnsweduau/Chemistry%20of%20Water%209-10%20-%20figure%2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47800"/>
            <a:ext cx="8716869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down the electron-dot notation for hydrogen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Write down the electron-dot notation for nitrogen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Lewis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3100" dirty="0" smtClean="0"/>
              <a:t>Electron-dot notation can also be used to represent molecules.  This is called a </a:t>
            </a:r>
            <a:r>
              <a:rPr lang="en-US" sz="3100" b="1" dirty="0" smtClean="0"/>
              <a:t>Lewis structure </a:t>
            </a:r>
            <a:r>
              <a:rPr lang="en-US" sz="3100" dirty="0" smtClean="0"/>
              <a:t>(note: I use different colors to represent the electrons from different atoms, you can use (x) and (o) to show the difference.</a:t>
            </a:r>
          </a:p>
          <a:p>
            <a:endParaRPr lang="en-US" dirty="0" smtClean="0"/>
          </a:p>
          <a:p>
            <a:r>
              <a:rPr lang="en-US" dirty="0" smtClean="0"/>
              <a:t>Ex: H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  H  </a:t>
            </a:r>
            <a:r>
              <a:rPr lang="en-US" dirty="0" err="1" smtClean="0">
                <a:sym typeface="Wingdings" pitchFamily="2" charset="2"/>
              </a:rPr>
              <a:t>H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Ex: F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    F  </a:t>
            </a:r>
            <a:r>
              <a:rPr lang="en-US" dirty="0" err="1" smtClean="0">
                <a:sym typeface="Wingdings" pitchFamily="2" charset="2"/>
              </a:rPr>
              <a:t>F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95600" y="3962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1148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95600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4953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7000" y="4953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4600" y="5257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6670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194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95600" y="52578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49530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00400" y="49530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200400" y="51054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200400" y="52578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971800" y="5410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124200" y="5410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dirty="0" smtClean="0"/>
              <a:t>Lewis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Unshared pair</a:t>
            </a:r>
            <a:r>
              <a:rPr lang="en-US" dirty="0" smtClean="0"/>
              <a:t> or </a:t>
            </a:r>
            <a:r>
              <a:rPr lang="en-US" b="1" dirty="0" smtClean="0"/>
              <a:t>lone pair</a:t>
            </a:r>
            <a:r>
              <a:rPr lang="en-US" dirty="0" smtClean="0"/>
              <a:t> is a pair of electrons that is not involved in bonding and belongs exclusively to one atom</a:t>
            </a:r>
          </a:p>
          <a:p>
            <a:r>
              <a:rPr lang="en-US" b="1" dirty="0" smtClean="0"/>
              <a:t>Shared pair</a:t>
            </a:r>
            <a:r>
              <a:rPr lang="en-US" dirty="0" smtClean="0"/>
              <a:t> in a </a:t>
            </a:r>
            <a:r>
              <a:rPr lang="en-US" u="sng" dirty="0" smtClean="0"/>
              <a:t>covalent bond</a:t>
            </a:r>
            <a:r>
              <a:rPr lang="en-US" dirty="0" smtClean="0"/>
              <a:t> is often replaced by a long dash</a:t>
            </a:r>
            <a:endParaRPr lang="en-US" b="1" dirty="0" smtClean="0"/>
          </a:p>
          <a:p>
            <a:r>
              <a:rPr lang="en-US" dirty="0" smtClean="0"/>
              <a:t>Ex: H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  H  </a:t>
            </a:r>
            <a:r>
              <a:rPr lang="en-US" dirty="0" err="1" smtClean="0">
                <a:sym typeface="Wingdings" pitchFamily="2" charset="2"/>
              </a:rPr>
              <a:t>H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Ex: F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    F   </a:t>
            </a:r>
            <a:r>
              <a:rPr lang="en-US" dirty="0" err="1" smtClean="0">
                <a:sym typeface="Wingdings" pitchFamily="2" charset="2"/>
              </a:rPr>
              <a:t>F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7" name="Oval 6"/>
          <p:cNvSpPr/>
          <p:nvPr/>
        </p:nvSpPr>
        <p:spPr>
          <a:xfrm>
            <a:off x="2819400" y="4953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7000" y="4953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4600" y="5257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6670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194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49530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00400" y="49530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2800" y="51054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352800" y="52578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048000" y="5410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200400" y="5410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2895600" y="41148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95600" y="52578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to chemical bonding 6-1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Chemical bond: </a:t>
            </a:r>
            <a:r>
              <a:rPr lang="en-US" dirty="0" smtClean="0"/>
              <a:t>a mutual electrical attraction between the nuclei and valence electrons of different atoms that binds the atoms together.</a:t>
            </a:r>
          </a:p>
          <a:p>
            <a:endParaRPr lang="en-US" b="1" dirty="0"/>
          </a:p>
          <a:p>
            <a:r>
              <a:rPr lang="en-US" dirty="0" smtClean="0"/>
              <a:t>The valence electrons are redistributed in ways that make the atoms more stable.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dirty="0" smtClean="0"/>
              <a:t>Lewis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Lewis structures: </a:t>
            </a:r>
          </a:p>
          <a:p>
            <a:pPr lvl="1"/>
            <a:r>
              <a:rPr lang="en-US" dirty="0" smtClean="0"/>
              <a:t>formulas in which atomic symbols represent nuclei and inner-shell electrons,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dot-pair or dashes between represent covalent bonds,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and dots adjacent to only one symbol represent unshared electrons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Structural formula: </a:t>
            </a:r>
            <a:r>
              <a:rPr lang="en-US" dirty="0" smtClean="0"/>
              <a:t> indicates the kind, number, arrangement, and bonds but not the unshared pairs of the atoms in a molecule</a:t>
            </a:r>
          </a:p>
          <a:p>
            <a:endParaRPr lang="en-US" b="1" dirty="0" smtClean="0"/>
          </a:p>
          <a:p>
            <a:r>
              <a:rPr lang="en-US" b="1" dirty="0" smtClean="0"/>
              <a:t>Ex: 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F  </a:t>
            </a:r>
            <a:r>
              <a:rPr lang="en-US" dirty="0" err="1" smtClean="0">
                <a:sym typeface="Wingdings" pitchFamily="2" charset="2"/>
              </a:rPr>
              <a:t>F</a:t>
            </a:r>
            <a:endParaRPr lang="en-US" dirty="0" smtClean="0">
              <a:sym typeface="Wingdings" pitchFamily="2" charset="2"/>
            </a:endParaRPr>
          </a:p>
          <a:p>
            <a:endParaRPr lang="en-US" b="1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The example above represents a </a:t>
            </a:r>
            <a:r>
              <a:rPr lang="en-US" b="1" dirty="0" smtClean="0">
                <a:sym typeface="Wingdings" pitchFamily="2" charset="2"/>
              </a:rPr>
              <a:t>single </a:t>
            </a:r>
            <a:r>
              <a:rPr lang="en-US" dirty="0" smtClean="0">
                <a:sym typeface="Wingdings" pitchFamily="2" charset="2"/>
              </a:rPr>
              <a:t>(covalent) </a:t>
            </a:r>
            <a:r>
              <a:rPr lang="en-US" b="1" dirty="0" smtClean="0">
                <a:sym typeface="Wingdings" pitchFamily="2" charset="2"/>
              </a:rPr>
              <a:t> bond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590800" y="40386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 the Lewis structure of </a:t>
            </a:r>
            <a:r>
              <a:rPr lang="en-US" dirty="0" err="1" smtClean="0"/>
              <a:t>iodomethane</a:t>
            </a:r>
            <a:r>
              <a:rPr lang="en-US" dirty="0" smtClean="0"/>
              <a:t>, CH</a:t>
            </a:r>
            <a:r>
              <a:rPr lang="en-US" baseline="-25000" dirty="0" smtClean="0"/>
              <a:t>3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problem on pg. 171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the Lewis structure for ammonia NH</a:t>
            </a:r>
            <a:r>
              <a:rPr lang="en-US" baseline="-25000" dirty="0" smtClean="0"/>
              <a:t>3</a:t>
            </a:r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pPr>
              <a:buNone/>
            </a:pPr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r>
              <a:rPr lang="en-US" dirty="0" smtClean="0"/>
              <a:t>Draw the Lewis structure for hydrogen sulfide, H</a:t>
            </a:r>
            <a:r>
              <a:rPr lang="en-US" baseline="-25000" dirty="0" smtClean="0"/>
              <a:t>2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543800" y="137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46"/>
          <p:cNvGrpSpPr/>
          <p:nvPr/>
        </p:nvGrpSpPr>
        <p:grpSpPr>
          <a:xfrm>
            <a:off x="5181600" y="2438400"/>
            <a:ext cx="3080331" cy="1077218"/>
            <a:chOff x="2514600" y="2590800"/>
            <a:chExt cx="3080331" cy="1077218"/>
          </a:xfrm>
        </p:grpSpPr>
        <p:sp>
          <p:nvSpPr>
            <p:cNvPr id="4" name="TextBox 3"/>
            <p:cNvSpPr txBox="1"/>
            <p:nvPr/>
          </p:nvSpPr>
          <p:spPr>
            <a:xfrm>
              <a:off x="2514600" y="2590800"/>
              <a:ext cx="308033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H     N    H</a:t>
              </a:r>
            </a:p>
            <a:p>
              <a:pPr algn="ctr"/>
              <a:r>
                <a:rPr lang="en-US" sz="3200" dirty="0" smtClean="0"/>
                <a:t> H</a:t>
              </a:r>
              <a:endParaRPr lang="en-US" sz="3200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4114800" y="259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962400" y="259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657600" y="28956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4114800" y="30480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7200" y="28956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30"/>
          <p:cNvGrpSpPr/>
          <p:nvPr/>
        </p:nvGrpSpPr>
        <p:grpSpPr>
          <a:xfrm>
            <a:off x="4800600" y="5867400"/>
            <a:ext cx="3080331" cy="584775"/>
            <a:chOff x="2971800" y="5943600"/>
            <a:chExt cx="3080331" cy="584775"/>
          </a:xfrm>
        </p:grpSpPr>
        <p:sp>
          <p:nvSpPr>
            <p:cNvPr id="5" name="TextBox 4"/>
            <p:cNvSpPr txBox="1"/>
            <p:nvPr/>
          </p:nvSpPr>
          <p:spPr>
            <a:xfrm>
              <a:off x="2971800" y="5943600"/>
              <a:ext cx="3080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H    S   H</a:t>
              </a:r>
              <a:endParaRPr lang="en-US" sz="32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4648200" y="6248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114800" y="6248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572000" y="6019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419600" y="6019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5720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44196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1447800" y="5943600"/>
            <a:ext cx="3080331" cy="584775"/>
            <a:chOff x="1447800" y="5943600"/>
            <a:chExt cx="3080331" cy="584775"/>
          </a:xfrm>
        </p:grpSpPr>
        <p:grpSp>
          <p:nvGrpSpPr>
            <p:cNvPr id="9" name="Group 31"/>
            <p:cNvGrpSpPr/>
            <p:nvPr/>
          </p:nvGrpSpPr>
          <p:grpSpPr>
            <a:xfrm>
              <a:off x="1447800" y="5943600"/>
              <a:ext cx="3080331" cy="584775"/>
              <a:chOff x="2971800" y="5943600"/>
              <a:chExt cx="3080331" cy="584775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2971800" y="5943600"/>
                <a:ext cx="30803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 smtClean="0"/>
                  <a:t>H  S H</a:t>
                </a:r>
                <a:endParaRPr lang="en-US" sz="3200" dirty="0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572000" y="60198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4419600" y="60198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572000" y="64008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419600" y="64008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3124200" y="61722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2819400" y="63246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124200" y="6324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19400" y="6172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65"/>
          <p:cNvGrpSpPr/>
          <p:nvPr/>
        </p:nvGrpSpPr>
        <p:grpSpPr>
          <a:xfrm>
            <a:off x="1263069" y="2438400"/>
            <a:ext cx="3080331" cy="1077218"/>
            <a:chOff x="2133600" y="3266182"/>
            <a:chExt cx="3080331" cy="1077218"/>
          </a:xfrm>
        </p:grpSpPr>
        <p:sp>
          <p:nvSpPr>
            <p:cNvPr id="49" name="TextBox 48"/>
            <p:cNvSpPr txBox="1"/>
            <p:nvPr/>
          </p:nvSpPr>
          <p:spPr>
            <a:xfrm>
              <a:off x="2133600" y="3266182"/>
              <a:ext cx="308033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H N  H</a:t>
              </a:r>
            </a:p>
            <a:p>
              <a:r>
                <a:rPr lang="en-US" sz="3200" dirty="0" smtClean="0"/>
                <a:t>              H</a:t>
              </a:r>
              <a:endParaRPr lang="en-US" sz="3200" dirty="0"/>
            </a:p>
          </p:txBody>
        </p:sp>
        <p:grpSp>
          <p:nvGrpSpPr>
            <p:cNvPr id="14" name="Group 56"/>
            <p:cNvGrpSpPr/>
            <p:nvPr/>
          </p:nvGrpSpPr>
          <p:grpSpPr>
            <a:xfrm>
              <a:off x="3429000" y="3276600"/>
              <a:ext cx="381000" cy="533400"/>
              <a:chOff x="3429000" y="3276600"/>
              <a:chExt cx="381000" cy="533400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3429000" y="3581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733800" y="3429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3657600" y="3733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3505200" y="37338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429000" y="34290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657600" y="32766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505200" y="32766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733800" y="3581400"/>
                <a:ext cx="76200" cy="7620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covalent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Double bond: </a:t>
            </a:r>
            <a:r>
              <a:rPr lang="en-US" dirty="0" smtClean="0"/>
              <a:t>a covalent bond produced by the sharing of two pairs of electrons between two atoms.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Can be shown by either 2 side by side dots or by 2 parallel dashes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All 4 electrons in the double bond “belong” to both atoms.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Bonds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Ex: </a:t>
            </a:r>
            <a:r>
              <a:rPr lang="en-US" dirty="0" smtClean="0"/>
              <a:t> </a:t>
            </a:r>
            <a:r>
              <a:rPr lang="en-US" dirty="0" err="1" smtClean="0"/>
              <a:t>ethene</a:t>
            </a:r>
            <a:r>
              <a:rPr lang="en-US" dirty="0" smtClean="0"/>
              <a:t> (C</a:t>
            </a:r>
            <a:r>
              <a:rPr lang="en-US" baseline="-25000" dirty="0" smtClean="0"/>
              <a:t>2</a:t>
            </a:r>
            <a:r>
              <a:rPr lang="en-US" dirty="0" smtClean="0"/>
              <a:t>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H		     </a:t>
            </a:r>
            <a:r>
              <a:rPr lang="en-US" dirty="0" err="1" smtClean="0"/>
              <a:t>H</a:t>
            </a:r>
            <a:r>
              <a:rPr lang="en-US" dirty="0" smtClean="0"/>
              <a:t>			</a:t>
            </a:r>
            <a:r>
              <a:rPr lang="en-US" dirty="0" err="1" smtClean="0"/>
              <a:t>H</a:t>
            </a:r>
            <a:r>
              <a:rPr lang="en-US" dirty="0" smtClean="0"/>
              <a:t>	      </a:t>
            </a:r>
            <a:r>
              <a:rPr lang="en-US" dirty="0" err="1" smtClean="0"/>
              <a:t>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C   </a:t>
            </a:r>
            <a:r>
              <a:rPr lang="en-US" dirty="0" err="1" smtClean="0"/>
              <a:t>C</a:t>
            </a:r>
            <a:r>
              <a:rPr lang="en-US" dirty="0" smtClean="0"/>
              <a:t>	      or		      C   </a:t>
            </a:r>
            <a:r>
              <a:rPr lang="en-US" dirty="0" err="1" smtClean="0"/>
              <a:t>C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		     </a:t>
            </a:r>
            <a:r>
              <a:rPr lang="en-US" dirty="0" err="1" smtClean="0"/>
              <a:t>H</a:t>
            </a:r>
            <a:r>
              <a:rPr lang="en-US" dirty="0" smtClean="0"/>
              <a:t>			</a:t>
            </a:r>
            <a:r>
              <a:rPr lang="en-US" dirty="0" err="1" smtClean="0"/>
              <a:t>H</a:t>
            </a:r>
            <a:r>
              <a:rPr lang="en-US" dirty="0" smtClean="0"/>
              <a:t>	      </a:t>
            </a:r>
            <a:r>
              <a:rPr lang="en-US" dirty="0" err="1" smtClean="0"/>
              <a:t>H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752600" y="3352800"/>
            <a:ext cx="1524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486400" y="3276600"/>
            <a:ext cx="1524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752600" y="3810000"/>
            <a:ext cx="1524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486400" y="3886200"/>
            <a:ext cx="1524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200" y="3810000"/>
            <a:ext cx="1524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72000" y="3886200"/>
            <a:ext cx="1524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38200" y="3352800"/>
            <a:ext cx="1524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3352800"/>
            <a:ext cx="1524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53000" y="36576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53000" y="3733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219200" y="3505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219200" y="3657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371600" y="3505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371600" y="36576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Triple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Triple bond</a:t>
            </a:r>
            <a:r>
              <a:rPr lang="en-US" dirty="0" smtClean="0"/>
              <a:t>: is a covalent bond produced by the sharing of three pairs of </a:t>
            </a:r>
            <a:r>
              <a:rPr lang="en-US" dirty="0" err="1" smtClean="0"/>
              <a:t>elctrons</a:t>
            </a:r>
            <a:r>
              <a:rPr lang="en-US" dirty="0" smtClean="0"/>
              <a:t> between two atoms.</a:t>
            </a:r>
          </a:p>
          <a:p>
            <a:r>
              <a:rPr lang="en-US" dirty="0" smtClean="0"/>
              <a:t>Nitrogen (</a:t>
            </a:r>
            <a:r>
              <a:rPr lang="en-US" b="1" dirty="0" smtClean="0"/>
              <a:t>N</a:t>
            </a:r>
            <a:r>
              <a:rPr lang="en-US" b="1" baseline="-25000" dirty="0" smtClean="0"/>
              <a:t>2</a:t>
            </a:r>
            <a:r>
              <a:rPr lang="en-US" dirty="0" smtClean="0"/>
              <a:t>) has 5 valence electrons, it shares 3 electrons to complete octet</a:t>
            </a:r>
          </a:p>
          <a:p>
            <a:r>
              <a:rPr lang="en-US" b="1" dirty="0" smtClean="0"/>
              <a:t>Ex: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dirty="0" smtClean="0"/>
              <a:t>N   </a:t>
            </a:r>
            <a:r>
              <a:rPr lang="en-US" dirty="0" err="1" smtClean="0"/>
              <a:t>N</a:t>
            </a:r>
            <a:r>
              <a:rPr lang="en-US" dirty="0" smtClean="0"/>
              <a:t>		or	N   </a:t>
            </a:r>
            <a:r>
              <a:rPr lang="en-US" dirty="0" err="1" smtClean="0"/>
              <a:t>N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286000" y="50292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86000" y="51816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05000" y="49530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05000" y="51054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05000" y="5257800"/>
            <a:ext cx="76200" cy="762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752600" y="4953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752600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752600" y="5257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71600" y="5029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518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4495800" y="50292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95800" y="51054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95800" y="51816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Multiple bonds</a:t>
            </a:r>
            <a:r>
              <a:rPr lang="en-US" dirty="0" smtClean="0"/>
              <a:t>- double and triple bonds are referred to as multiple covalent bonds</a:t>
            </a:r>
          </a:p>
          <a:p>
            <a:endParaRPr lang="en-US" dirty="0" smtClean="0"/>
          </a:p>
          <a:p>
            <a:r>
              <a:rPr lang="en-US" dirty="0" smtClean="0"/>
              <a:t>Double bonds have a shorter bond length then single and higher bond energy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Triple bonds have an even shorter bond length then double and higher bond energy than double bonds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on pg. 174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Draw the Lewis structure for carbon dioxide CO</a:t>
            </a:r>
            <a:r>
              <a:rPr lang="en-US" baseline="-25000" dirty="0" smtClean="0"/>
              <a:t>2</a:t>
            </a:r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pPr>
              <a:buNone/>
            </a:pPr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r>
              <a:rPr lang="en-US" dirty="0" smtClean="0"/>
              <a:t>Draw the Lewis structure for hydrogen cyanide, which contains 1 hydrogen atom, 1 carbon atom, and 1 nitrogen atom</a:t>
            </a:r>
            <a:endParaRPr lang="en-US" dirty="0"/>
          </a:p>
        </p:txBody>
      </p:sp>
      <p:grpSp>
        <p:nvGrpSpPr>
          <p:cNvPr id="6" name="Group 21"/>
          <p:cNvGrpSpPr/>
          <p:nvPr/>
        </p:nvGrpSpPr>
        <p:grpSpPr>
          <a:xfrm>
            <a:off x="2514600" y="2590800"/>
            <a:ext cx="3080331" cy="584775"/>
            <a:chOff x="2514600" y="2590800"/>
            <a:chExt cx="3080331" cy="584775"/>
          </a:xfrm>
        </p:grpSpPr>
        <p:sp>
          <p:nvSpPr>
            <p:cNvPr id="4" name="TextBox 3"/>
            <p:cNvSpPr txBox="1"/>
            <p:nvPr/>
          </p:nvSpPr>
          <p:spPr>
            <a:xfrm>
              <a:off x="2514600" y="2590800"/>
              <a:ext cx="3080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O   C    O</a:t>
              </a:r>
              <a:endParaRPr lang="en-US" sz="32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4958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648200" y="2667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5200" y="2667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352800" y="2667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495800" y="3048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648200" y="3048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352800" y="3048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05200" y="3048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657600" y="28956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657600" y="29718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191000" y="28956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191000" y="29718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9"/>
          <p:cNvGrpSpPr/>
          <p:nvPr/>
        </p:nvGrpSpPr>
        <p:grpSpPr>
          <a:xfrm>
            <a:off x="2971800" y="5943600"/>
            <a:ext cx="3080331" cy="584775"/>
            <a:chOff x="2971800" y="5943600"/>
            <a:chExt cx="3080331" cy="584775"/>
          </a:xfrm>
        </p:grpSpPr>
        <p:sp>
          <p:nvSpPr>
            <p:cNvPr id="5" name="TextBox 4"/>
            <p:cNvSpPr txBox="1"/>
            <p:nvPr/>
          </p:nvSpPr>
          <p:spPr>
            <a:xfrm>
              <a:off x="2971800" y="5943600"/>
              <a:ext cx="3080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H   C   N</a:t>
              </a:r>
              <a:endParaRPr lang="en-US" sz="3200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648200" y="61722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648200" y="6248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114800" y="6248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648200" y="63246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5181600" y="6248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181600" y="6096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Ions and bonding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Remember…</a:t>
            </a:r>
          </a:p>
          <a:p>
            <a:pPr lvl="1"/>
            <a:r>
              <a:rPr lang="en-US" dirty="0" smtClean="0"/>
              <a:t>Ion = a charged atom/ bonded group of atoms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cation</a:t>
            </a:r>
            <a:r>
              <a:rPr lang="en-US" dirty="0" smtClean="0"/>
              <a:t> = when an atom loses electron(s)</a:t>
            </a:r>
          </a:p>
          <a:p>
            <a:pPr lvl="1"/>
            <a:r>
              <a:rPr lang="en-US" dirty="0" smtClean="0"/>
              <a:t>and an anion = when an atom gains electron(s).</a:t>
            </a:r>
          </a:p>
          <a:p>
            <a:endParaRPr lang="en-US" dirty="0"/>
          </a:p>
          <a:p>
            <a:r>
              <a:rPr lang="en-US" b="1" dirty="0" smtClean="0"/>
              <a:t>Ionic bond=</a:t>
            </a:r>
            <a:r>
              <a:rPr lang="en-US" dirty="0" smtClean="0"/>
              <a:t> chemical bonding that results from the electrical attraction between large numbers of </a:t>
            </a:r>
            <a:r>
              <a:rPr lang="en-US" dirty="0" err="1" smtClean="0"/>
              <a:t>cations</a:t>
            </a:r>
            <a:r>
              <a:rPr lang="en-US" dirty="0" smtClean="0"/>
              <a:t> and anions</a:t>
            </a:r>
            <a:endParaRPr lang="en-US" b="1" dirty="0"/>
          </a:p>
        </p:txBody>
      </p:sp>
      <p:pic>
        <p:nvPicPr>
          <p:cNvPr id="7170" name="Picture 2" descr="http://upload.wikimedia.org/wikipedia/commons/thumb/7/73/Action_potential_ion_sizes.svg/549px-Action_potential_ion_size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75589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Resonance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Resonance</a:t>
            </a:r>
            <a:r>
              <a:rPr lang="en-US" dirty="0" smtClean="0"/>
              <a:t>: refers to bonding in molecules or ions that cannot be correctly represented by a single Lewis structure</a:t>
            </a:r>
          </a:p>
          <a:p>
            <a:endParaRPr lang="en-US" b="1" dirty="0" smtClean="0"/>
          </a:p>
          <a:p>
            <a:r>
              <a:rPr lang="en-US" dirty="0" smtClean="0"/>
              <a:t>A double headed arrow is placed between a molecule’s resonance structures</a:t>
            </a:r>
          </a:p>
          <a:p>
            <a:endParaRPr lang="en-US" dirty="0" smtClean="0"/>
          </a:p>
          <a:p>
            <a:r>
              <a:rPr lang="en-US" b="1" dirty="0" smtClean="0"/>
              <a:t>Ex:</a:t>
            </a:r>
            <a:r>
              <a:rPr lang="en-US" dirty="0" smtClean="0"/>
              <a:t> ozone (O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endParaRPr lang="en-US" b="1" dirty="0"/>
          </a:p>
        </p:txBody>
      </p:sp>
      <p:grpSp>
        <p:nvGrpSpPr>
          <p:cNvPr id="19" name="Group 50"/>
          <p:cNvGrpSpPr/>
          <p:nvPr/>
        </p:nvGrpSpPr>
        <p:grpSpPr>
          <a:xfrm>
            <a:off x="2362200" y="5867400"/>
            <a:ext cx="5486400" cy="609600"/>
            <a:chOff x="2362200" y="5867400"/>
            <a:chExt cx="5486400" cy="609600"/>
          </a:xfrm>
        </p:grpSpPr>
        <p:sp>
          <p:nvSpPr>
            <p:cNvPr id="4" name="TextBox 3"/>
            <p:cNvSpPr txBox="1"/>
            <p:nvPr/>
          </p:nvSpPr>
          <p:spPr>
            <a:xfrm>
              <a:off x="2362200" y="5867400"/>
              <a:ext cx="5486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	O   </a:t>
              </a:r>
              <a:r>
                <a:rPr lang="en-US" sz="3200" dirty="0" err="1" smtClean="0"/>
                <a:t>O</a:t>
              </a:r>
              <a:r>
                <a:rPr lang="en-US" sz="3200" dirty="0" smtClean="0"/>
                <a:t>   </a:t>
              </a:r>
              <a:r>
                <a:rPr lang="en-US" sz="3200" dirty="0" err="1" smtClean="0"/>
                <a:t>O</a:t>
              </a:r>
              <a:r>
                <a:rPr lang="en-US" sz="3200" dirty="0" smtClean="0"/>
                <a:t>		</a:t>
              </a:r>
              <a:r>
                <a:rPr lang="en-US" sz="3200" dirty="0" err="1" smtClean="0"/>
                <a:t>O</a:t>
              </a:r>
              <a:r>
                <a:rPr lang="en-US" sz="3200" dirty="0" smtClean="0"/>
                <a:t>   </a:t>
              </a:r>
              <a:r>
                <a:rPr lang="en-US" sz="3200" dirty="0" err="1" smtClean="0"/>
                <a:t>O</a:t>
              </a:r>
              <a:r>
                <a:rPr lang="en-US" sz="3200" dirty="0" smtClean="0"/>
                <a:t>   </a:t>
              </a:r>
              <a:r>
                <a:rPr lang="en-US" sz="3200" dirty="0" err="1" smtClean="0"/>
                <a:t>O</a:t>
              </a:r>
              <a:endParaRPr lang="en-US" sz="3200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3657600" y="60960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657600" y="61722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934200" y="61722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934200" y="6248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400800" y="61722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191000" y="61722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6629400" y="5867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781800" y="5867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5200" y="63246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352800" y="63246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886200" y="5867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038600" y="5867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3528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5052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4800600" y="60960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800600" y="6248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4958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6482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0960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2484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4958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6482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6019800" y="6019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6019800" y="61722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0960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2484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3914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239000" y="64008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72390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391400" y="5867400"/>
              <a:ext cx="76200" cy="762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3" name="Straight Arrow Connector 52"/>
          <p:cNvCxnSpPr/>
          <p:nvPr/>
        </p:nvCxnSpPr>
        <p:spPr>
          <a:xfrm>
            <a:off x="5105400" y="61722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Ionic Bonding and Ionic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Remember: </a:t>
            </a:r>
          </a:p>
          <a:p>
            <a:pPr lvl="1"/>
            <a:r>
              <a:rPr lang="en-US" dirty="0" smtClean="0"/>
              <a:t>When an atom loses an electron it becomes positive charge (</a:t>
            </a:r>
            <a:r>
              <a:rPr lang="en-US" dirty="0" err="1" smtClean="0"/>
              <a:t>cation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When an atom gains an electron it becomes negative charge (anion)</a:t>
            </a:r>
          </a:p>
          <a:p>
            <a:r>
              <a:rPr lang="en-US" dirty="0" smtClean="0"/>
              <a:t>The ratio of ions in a formula unit depends on the charges of the ions combined</a:t>
            </a:r>
          </a:p>
          <a:p>
            <a:pPr lvl="1"/>
            <a:r>
              <a:rPr lang="en-US" b="1" dirty="0" smtClean="0"/>
              <a:t>Example: </a:t>
            </a:r>
            <a:r>
              <a:rPr lang="en-US" dirty="0" smtClean="0"/>
              <a:t>Two F</a:t>
            </a:r>
            <a:r>
              <a:rPr lang="en-US" baseline="30000" dirty="0" smtClean="0"/>
              <a:t>-</a:t>
            </a:r>
            <a:r>
              <a:rPr lang="en-US" dirty="0" smtClean="0"/>
              <a:t> needed to balance out one Ca</a:t>
            </a:r>
            <a:r>
              <a:rPr lang="en-US" baseline="30000" dirty="0" smtClean="0"/>
              <a:t>+2</a:t>
            </a:r>
            <a:endParaRPr lang="en-US" b="1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Lewis Dot Example pg 177 for chemical </a:t>
            </a:r>
            <a:r>
              <a:rPr lang="en-US" dirty="0" err="1" smtClean="0"/>
              <a:t>rxn</a:t>
            </a:r>
            <a:r>
              <a:rPr lang="en-US" dirty="0" smtClean="0"/>
              <a:t> of the formation of an ionic bond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Ionic 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Recall: bonds form in nature to minimize potential energy</a:t>
            </a:r>
          </a:p>
          <a:p>
            <a:endParaRPr lang="en-US" dirty="0" smtClean="0"/>
          </a:p>
          <a:p>
            <a:r>
              <a:rPr lang="en-US" dirty="0" smtClean="0"/>
              <a:t>In an ionic crystal, ions minimize their potential energy by combining in an orderly arrangement known as a </a:t>
            </a:r>
            <a:r>
              <a:rPr lang="en-US" i="1" u="sng" dirty="0" smtClean="0"/>
              <a:t>crystal lattice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Attractive forces = oppositely charged ions</a:t>
            </a:r>
          </a:p>
          <a:p>
            <a:pPr lvl="1"/>
            <a:r>
              <a:rPr lang="en-US" dirty="0" smtClean="0"/>
              <a:t>Repulsive forces = like-charged ions and between electrons of adjacent ions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of Crystal lattice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Polyatomic Ions Lewis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[] around the group sometimes to represent </a:t>
            </a:r>
            <a:r>
              <a:rPr lang="en-US" b="1" u="sng" dirty="0" smtClean="0"/>
              <a:t>The group of atoms as a whole </a:t>
            </a:r>
            <a:r>
              <a:rPr lang="en-US" dirty="0" smtClean="0"/>
              <a:t> has a positive or negative charge</a:t>
            </a:r>
          </a:p>
          <a:p>
            <a:endParaRPr lang="en-US" dirty="0" smtClean="0"/>
          </a:p>
          <a:p>
            <a:r>
              <a:rPr lang="en-US" dirty="0" smtClean="0"/>
              <a:t>Example:  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   </a:t>
            </a:r>
            <a:r>
              <a:rPr lang="en-US" dirty="0" smtClean="0"/>
              <a:t> can also be written as [NH</a:t>
            </a:r>
            <a:r>
              <a:rPr lang="en-US" baseline="-25000" dirty="0" smtClean="0"/>
              <a:t>4</a:t>
            </a:r>
            <a:r>
              <a:rPr lang="en-US" dirty="0" smtClean="0"/>
              <a:t>]</a:t>
            </a:r>
            <a:r>
              <a:rPr lang="en-US" baseline="30000" dirty="0" smtClean="0"/>
              <a:t>+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Lewis Dot Polyatomic Examples-pg. 180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Metallic Bonds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Bond formed by the attraction between positively charged metal 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Electrons move freely from metal atom to metal atom</a:t>
            </a:r>
          </a:p>
          <a:p>
            <a:pPr eaLnBrk="1" hangingPunct="1"/>
            <a:r>
              <a:rPr lang="en-US" dirty="0" smtClean="0"/>
              <a:t>Form an “electron chain”</a:t>
            </a:r>
          </a:p>
          <a:p>
            <a:pPr eaLnBrk="1" hangingPunct="1"/>
            <a:r>
              <a:rPr lang="en-US" dirty="0" smtClean="0"/>
              <a:t>This is why metals conduct electricity so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7412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685800"/>
            <a:ext cx="51816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Ions and bonding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600200"/>
            <a:ext cx="50292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Ionic bond=</a:t>
            </a:r>
            <a:r>
              <a:rPr lang="en-US" dirty="0" smtClean="0"/>
              <a:t> chemical bonding that results from the electrical attraction between large numbers of </a:t>
            </a:r>
            <a:r>
              <a:rPr lang="en-US" dirty="0" err="1" smtClean="0"/>
              <a:t>cations</a:t>
            </a:r>
            <a:r>
              <a:rPr lang="en-US" dirty="0" smtClean="0"/>
              <a:t> and anions</a:t>
            </a:r>
          </a:p>
          <a:p>
            <a:endParaRPr lang="en-US" b="1" dirty="0"/>
          </a:p>
          <a:p>
            <a:r>
              <a:rPr lang="en-US" dirty="0" smtClean="0"/>
              <a:t>Usually seen between metals and non metals</a:t>
            </a:r>
          </a:p>
          <a:p>
            <a:endParaRPr lang="en-US" dirty="0"/>
          </a:p>
          <a:p>
            <a:r>
              <a:rPr lang="en-US" dirty="0" smtClean="0"/>
              <a:t>In a purely ionic bond; one atom completely gives up electron, and the other completely accepts the electron</a:t>
            </a:r>
            <a:endParaRPr lang="en-US" dirty="0"/>
          </a:p>
        </p:txBody>
      </p:sp>
      <p:pic>
        <p:nvPicPr>
          <p:cNvPr id="17410" name="Picture 2" descr="http://rlv.zcache.com/i_lost_an_electron_are_you_positive_shirt_t_shirt_postcard-p239173920226367201z85wg_400.jpg"/>
          <p:cNvPicPr>
            <a:picLocks noChangeAspect="1" noChangeArrowheads="1"/>
          </p:cNvPicPr>
          <p:nvPr/>
        </p:nvPicPr>
        <p:blipFill>
          <a:blip r:embed="rId2" cstate="print"/>
          <a:srcRect l="15000" t="11667" r="15000" b="16666"/>
          <a:stretch>
            <a:fillRect/>
          </a:stretch>
        </p:blipFill>
        <p:spPr bwMode="auto">
          <a:xfrm>
            <a:off x="0" y="1447800"/>
            <a:ext cx="3572540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en-US" dirty="0" smtClean="0"/>
              <a:t>Chemical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/>
          <a:lstStyle/>
          <a:p>
            <a:r>
              <a:rPr lang="en-US" b="1" dirty="0" smtClean="0"/>
              <a:t>Covalent Bonds</a:t>
            </a:r>
            <a:r>
              <a:rPr lang="en-US" dirty="0" smtClean="0"/>
              <a:t>: results from sharing electrons</a:t>
            </a:r>
          </a:p>
          <a:p>
            <a:endParaRPr lang="en-US" b="1" dirty="0" smtClean="0"/>
          </a:p>
          <a:p>
            <a:r>
              <a:rPr lang="en-US" dirty="0" smtClean="0"/>
              <a:t>Often seen between two non metals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If a bond is purely covalent; each atom </a:t>
            </a:r>
            <a:r>
              <a:rPr lang="en-US" b="1" dirty="0" smtClean="0"/>
              <a:t>equally</a:t>
            </a:r>
            <a:r>
              <a:rPr lang="en-US" dirty="0" smtClean="0"/>
              <a:t> shares the electron</a:t>
            </a:r>
            <a:endParaRPr lang="en-US" dirty="0"/>
          </a:p>
        </p:txBody>
      </p:sp>
      <p:pic>
        <p:nvPicPr>
          <p:cNvPr id="18434" name="Picture 2" descr="http://4.bp.blogspot.com/_dQddAWrwB8g/TSXFgAdCr9I/AAAAAAAAAAM/30_i9vY4Z-w/s1600/hydrocarbon-h_c_shar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2645664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3" imgW="7457143" imgH="5657143" progId="AcroExch.Document.7">
                  <p:link updateAutomatic="1"/>
                </p:oleObj>
              </mc:Choice>
              <mc:Fallback>
                <p:oleObj name="Acrobat Document" r:id="rId3" imgW="7457143" imgH="5657143" progId="AcroExch.Document.7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vs. Covalent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Bonding between atoms of different elements is rarely purely ionic or purely covalent, it is usually in between.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depends on how strong the atoms of each element attract electrons </a:t>
            </a:r>
            <a:r>
              <a:rPr lang="en-US" b="1" u="sng" dirty="0" smtClean="0"/>
              <a:t>(</a:t>
            </a:r>
            <a:r>
              <a:rPr lang="en-US" b="1" u="sng" dirty="0" err="1" smtClean="0"/>
              <a:t>electronegativity</a:t>
            </a:r>
            <a:r>
              <a:rPr lang="en-US" b="1" u="sng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determine if something is ionic/covalent can be estimated by </a:t>
            </a:r>
            <a:r>
              <a:rPr lang="en-US" dirty="0" err="1" smtClean="0"/>
              <a:t>calcuating</a:t>
            </a:r>
            <a:r>
              <a:rPr lang="en-US" dirty="0" smtClean="0"/>
              <a:t> the difference in elements’ </a:t>
            </a:r>
            <a:r>
              <a:rPr lang="en-US" dirty="0" err="1" smtClean="0"/>
              <a:t>electronegativities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vs. Covalent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the </a:t>
            </a:r>
            <a:r>
              <a:rPr lang="en-US" dirty="0" err="1" smtClean="0"/>
              <a:t>electronegativity</a:t>
            </a:r>
            <a:r>
              <a:rPr lang="en-US" dirty="0" smtClean="0"/>
              <a:t> of F is 4.0, and Cs = .7 (pg. 151); the difference is (4.0-.7=3.3)</a:t>
            </a:r>
          </a:p>
          <a:p>
            <a:endParaRPr lang="en-US" dirty="0"/>
          </a:p>
          <a:p>
            <a:r>
              <a:rPr lang="en-US" dirty="0" smtClean="0"/>
              <a:t>According to pg. 162 figure 6-2 it would be Ionic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1477</Words>
  <Application>Microsoft Office PowerPoint</Application>
  <PresentationFormat>On-screen Show (4:3)</PresentationFormat>
  <Paragraphs>227</Paragraphs>
  <Slides>49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Office Theme</vt:lpstr>
      <vt:lpstr>D:\data\Chap06\Sec6_1\Cftx30.pdf</vt:lpstr>
      <vt:lpstr>D:\data\Chap06\Sec6_1\Cftx31.pdf</vt:lpstr>
      <vt:lpstr>Chapter 6 Chemical Bonding</vt:lpstr>
      <vt:lpstr>Chemical bonding</vt:lpstr>
      <vt:lpstr>Introduction to chemical bonding 6-1</vt:lpstr>
      <vt:lpstr>Ions and bonding</vt:lpstr>
      <vt:lpstr>Ions and bonding</vt:lpstr>
      <vt:lpstr>Chemical Bonds</vt:lpstr>
      <vt:lpstr>PowerPoint Presentation</vt:lpstr>
      <vt:lpstr>Ionic vs. Covalent</vt:lpstr>
      <vt:lpstr>Ionic vs. Covalent</vt:lpstr>
      <vt:lpstr>PowerPoint Presentation</vt:lpstr>
      <vt:lpstr>Types of Covalent Bonds</vt:lpstr>
      <vt:lpstr>Types of Covalent Bonds</vt:lpstr>
      <vt:lpstr>Types of Covalent Bonds</vt:lpstr>
      <vt:lpstr>Ionic or Covalent Problems</vt:lpstr>
      <vt:lpstr>Complete the following table:</vt:lpstr>
      <vt:lpstr>Ionic and Covalent Bond  Video </vt:lpstr>
      <vt:lpstr>Polyatomic Ions</vt:lpstr>
      <vt:lpstr>PowerPoint Presentation</vt:lpstr>
      <vt:lpstr>Chapter 6-2 Covalent Bonding and Molecular Compounds</vt:lpstr>
      <vt:lpstr>Definitions</vt:lpstr>
      <vt:lpstr>More Definitions</vt:lpstr>
      <vt:lpstr>Bonding electron pair in overlapping orbitals pg. 168</vt:lpstr>
      <vt:lpstr>Octet Rule</vt:lpstr>
      <vt:lpstr>Electron-Dot Notation</vt:lpstr>
      <vt:lpstr>Calculating the number of valence electrons</vt:lpstr>
      <vt:lpstr>Electron-dot notations for elements with 1-8 valence electrons</vt:lpstr>
      <vt:lpstr>Practice:</vt:lpstr>
      <vt:lpstr>Lewis Structures</vt:lpstr>
      <vt:lpstr>Lewis Structures</vt:lpstr>
      <vt:lpstr>Lewis Structures</vt:lpstr>
      <vt:lpstr>Structural formula</vt:lpstr>
      <vt:lpstr>Draw the Lewis structure of iodomethane, CH3I</vt:lpstr>
      <vt:lpstr>More practice</vt:lpstr>
      <vt:lpstr>Multiple covalent bonds</vt:lpstr>
      <vt:lpstr>Double Bonds </vt:lpstr>
      <vt:lpstr>Triple Bonds</vt:lpstr>
      <vt:lpstr>Multiple Bonds</vt:lpstr>
      <vt:lpstr>Practice problem on pg. 174</vt:lpstr>
      <vt:lpstr>More practice</vt:lpstr>
      <vt:lpstr>Resonance structures</vt:lpstr>
      <vt:lpstr>Ionic Bonding and Ionic Compounds</vt:lpstr>
      <vt:lpstr>Lewis Dot Example pg 177 for chemical rxn of the formation of an ionic bond</vt:lpstr>
      <vt:lpstr>Characteristics of Ionic Bonding</vt:lpstr>
      <vt:lpstr>Drawing of Crystal lattice</vt:lpstr>
      <vt:lpstr>Polyatomic Ions Lewis Structures</vt:lpstr>
      <vt:lpstr>Lewis Dot Polyatomic Examples-pg. 180</vt:lpstr>
      <vt:lpstr>Metallic Bonds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Chemical Bonding</dc:title>
  <dc:creator> </dc:creator>
  <cp:lastModifiedBy>Jennifer Shuck</cp:lastModifiedBy>
  <cp:revision>19</cp:revision>
  <cp:lastPrinted>2013-01-02T20:51:22Z</cp:lastPrinted>
  <dcterms:created xsi:type="dcterms:W3CDTF">2012-01-17T01:20:39Z</dcterms:created>
  <dcterms:modified xsi:type="dcterms:W3CDTF">2013-01-03T13:46:07Z</dcterms:modified>
</cp:coreProperties>
</file>