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5" r:id="rId11"/>
    <p:sldId id="266" r:id="rId12"/>
    <p:sldId id="264" r:id="rId13"/>
    <p:sldId id="270" r:id="rId14"/>
    <p:sldId id="269" r:id="rId15"/>
    <p:sldId id="268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B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744C-C9CC-4259-8B61-CCA5C08CD572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A6F3B-BB9B-4228-A123-E8621B385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744C-C9CC-4259-8B61-CCA5C08CD572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A6F3B-BB9B-4228-A123-E8621B385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744C-C9CC-4259-8B61-CCA5C08CD572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A6F3B-BB9B-4228-A123-E8621B385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744C-C9CC-4259-8B61-CCA5C08CD572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A6F3B-BB9B-4228-A123-E8621B385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744C-C9CC-4259-8B61-CCA5C08CD572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A6F3B-BB9B-4228-A123-E8621B385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744C-C9CC-4259-8B61-CCA5C08CD572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A6F3B-BB9B-4228-A123-E8621B385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744C-C9CC-4259-8B61-CCA5C08CD572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A6F3B-BB9B-4228-A123-E8621B385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744C-C9CC-4259-8B61-CCA5C08CD572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A6F3B-BB9B-4228-A123-E8621B385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744C-C9CC-4259-8B61-CCA5C08CD572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A6F3B-BB9B-4228-A123-E8621B385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744C-C9CC-4259-8B61-CCA5C08CD572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A6F3B-BB9B-4228-A123-E8621B385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744C-C9CC-4259-8B61-CCA5C08CD572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A6F3B-BB9B-4228-A123-E8621B385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744C-C9CC-4259-8B61-CCA5C08CD572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A6F3B-BB9B-4228-A123-E8621B385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Chapter 4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B3"/>
                </a:solidFill>
              </a:rPr>
              <a:t>Arrangement of Electrons in Atoms</a:t>
            </a:r>
            <a:endParaRPr lang="en-US" dirty="0">
              <a:solidFill>
                <a:srgbClr val="FFFFB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windows2universe.org/physical_science/magnetism/images/visible_spectrum_waves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838200"/>
            <a:ext cx="8928608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Spectrum</a:t>
            </a:r>
            <a:endParaRPr lang="en-US" dirty="0"/>
          </a:p>
        </p:txBody>
      </p:sp>
      <p:pic>
        <p:nvPicPr>
          <p:cNvPr id="23554" name="Picture 2" descr="http://www.davincisworld.com/Light/WhatIsLight/electromagnetic-spectrum.jpg"/>
          <p:cNvPicPr>
            <a:picLocks noChangeAspect="1" noChangeArrowheads="1"/>
          </p:cNvPicPr>
          <p:nvPr/>
        </p:nvPicPr>
        <p:blipFill>
          <a:blip r:embed="rId2" cstate="print"/>
          <a:srcRect t="6948"/>
          <a:stretch>
            <a:fillRect/>
          </a:stretch>
        </p:blipFill>
        <p:spPr bwMode="auto">
          <a:xfrm>
            <a:off x="457200" y="1219200"/>
            <a:ext cx="7924800" cy="5102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cse.ssl.berkeley.edu/img/em_wav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70684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4000" cy="6936828"/>
        </p:xfrm>
        <a:graphic>
          <a:graphicData uri="http://schemas.openxmlformats.org/presentationml/2006/ole">
            <p:oleObj spid="_x0000_s2050" name="Acrobat Document" r:id="rId3" imgW="8808480" imgH="6682320" progId="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Wave Description of Light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447800"/>
            <a:ext cx="8610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FFFFB3"/>
                </a:solidFill>
              </a:rPr>
              <a:t>Frequency &amp; wavelength are </a:t>
            </a:r>
            <a:r>
              <a:rPr lang="en-US" sz="3600" u="sng" dirty="0" smtClean="0">
                <a:solidFill>
                  <a:srgbClr val="FFFFB3"/>
                </a:solidFill>
              </a:rPr>
              <a:t>inversely</a:t>
            </a:r>
            <a:r>
              <a:rPr lang="en-US" sz="3600" i="1" dirty="0">
                <a:solidFill>
                  <a:srgbClr val="FFFFB3"/>
                </a:solidFill>
              </a:rPr>
              <a:t> </a:t>
            </a:r>
            <a:r>
              <a:rPr lang="en-US" sz="3600" dirty="0" smtClean="0">
                <a:solidFill>
                  <a:srgbClr val="FFFFB3"/>
                </a:solidFill>
              </a:rPr>
              <a:t>proportional</a:t>
            </a:r>
          </a:p>
          <a:p>
            <a:pPr>
              <a:buFont typeface="Arial" pitchFamily="34" charset="0"/>
              <a:buChar char="•"/>
            </a:pPr>
            <a:endParaRPr lang="en-US" sz="3600" dirty="0">
              <a:solidFill>
                <a:srgbClr val="FFFFB3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3600" dirty="0" smtClean="0">
              <a:solidFill>
                <a:srgbClr val="FFFFB3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3600" dirty="0">
              <a:solidFill>
                <a:srgbClr val="FFFFB3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3600" dirty="0" smtClean="0">
              <a:solidFill>
                <a:srgbClr val="FFFFB3"/>
              </a:solidFill>
            </a:endParaRPr>
          </a:p>
          <a:p>
            <a:r>
              <a:rPr lang="en-US" sz="3600" dirty="0">
                <a:solidFill>
                  <a:srgbClr val="FFFFB3"/>
                </a:solidFill>
              </a:rPr>
              <a:t>	</a:t>
            </a:r>
            <a:r>
              <a:rPr lang="en-US" sz="3600" dirty="0" smtClean="0">
                <a:solidFill>
                  <a:srgbClr val="FFFFB3"/>
                </a:solidFill>
              </a:rPr>
              <a:t>c: speed of light (3.00 </a:t>
            </a:r>
            <a:r>
              <a:rPr lang="en-US" sz="3600" i="0" baseline="0" dirty="0" smtClean="0">
                <a:solidFill>
                  <a:srgbClr val="FFFFB3"/>
                </a:solidFill>
              </a:rPr>
              <a:t>• 10</a:t>
            </a:r>
            <a:r>
              <a:rPr lang="en-US" sz="3600" baseline="30000" dirty="0">
                <a:solidFill>
                  <a:srgbClr val="FFFFB3"/>
                </a:solidFill>
              </a:rPr>
              <a:t>8</a:t>
            </a:r>
            <a:r>
              <a:rPr lang="en-US" sz="3600" i="0" baseline="0" dirty="0" smtClean="0">
                <a:solidFill>
                  <a:srgbClr val="FFFFB3"/>
                </a:solidFill>
              </a:rPr>
              <a:t> m/s</a:t>
            </a:r>
          </a:p>
          <a:p>
            <a:r>
              <a:rPr lang="en-US" sz="3600" dirty="0">
                <a:solidFill>
                  <a:srgbClr val="FFFFB3"/>
                </a:solidFill>
              </a:rPr>
              <a:t>	</a:t>
            </a:r>
            <a:r>
              <a:rPr lang="el-GR" sz="3600" dirty="0" smtClean="0">
                <a:solidFill>
                  <a:srgbClr val="FFFFB3"/>
                </a:solidFill>
              </a:rPr>
              <a:t>λ</a:t>
            </a:r>
            <a:r>
              <a:rPr lang="en-US" sz="3600" dirty="0" smtClean="0">
                <a:solidFill>
                  <a:srgbClr val="FFFFB3"/>
                </a:solidFill>
              </a:rPr>
              <a:t>: wavelength (m, nm, etc…)</a:t>
            </a:r>
          </a:p>
          <a:p>
            <a:r>
              <a:rPr lang="en-US" sz="3600" dirty="0">
                <a:solidFill>
                  <a:srgbClr val="FFFFB3"/>
                </a:solidFill>
              </a:rPr>
              <a:t>	</a:t>
            </a:r>
            <a:r>
              <a:rPr lang="en-US" sz="3600" dirty="0" smtClean="0">
                <a:solidFill>
                  <a:srgbClr val="FFFFB3"/>
                </a:solidFill>
              </a:rPr>
              <a:t>v: frequency (Hz)</a:t>
            </a:r>
            <a:endParaRPr lang="en-US" sz="3600" dirty="0">
              <a:solidFill>
                <a:srgbClr val="FFFFB3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05000" y="2819400"/>
            <a:ext cx="51816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 smtClean="0">
                <a:solidFill>
                  <a:srgbClr val="FFFFB3"/>
                </a:solidFill>
              </a:rPr>
              <a:t>c = </a:t>
            </a:r>
            <a:r>
              <a:rPr lang="el-GR" sz="8000" b="1" i="1" dirty="0" smtClean="0">
                <a:solidFill>
                  <a:srgbClr val="FFFFB3"/>
                </a:solidFill>
              </a:rPr>
              <a:t>λ</a:t>
            </a:r>
            <a:r>
              <a:rPr lang="en-US" sz="8000" b="1" i="1" dirty="0" smtClean="0">
                <a:solidFill>
                  <a:srgbClr val="FFFFB3"/>
                </a:solidFill>
              </a:rPr>
              <a:t>v</a:t>
            </a:r>
            <a:endParaRPr lang="en-US" sz="8000" b="1" i="1" dirty="0">
              <a:solidFill>
                <a:srgbClr val="FFFFB3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Wave Description of Light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5240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Ex. Find the frequency of a photon with a wavelength of 434 nm.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2514600"/>
          <a:ext cx="8305800" cy="2423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52900"/>
                <a:gridCol w="415290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Given: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Work:</a:t>
                      </a:r>
                      <a:endParaRPr lang="en-US" sz="2800" dirty="0"/>
                    </a:p>
                  </a:txBody>
                  <a:tcPr/>
                </a:tc>
              </a:tr>
              <a:tr h="1600200">
                <a:tc>
                  <a:txBody>
                    <a:bodyPr/>
                    <a:lstStyle/>
                    <a:p>
                      <a:r>
                        <a:rPr lang="en-US" i="1" baseline="0" dirty="0" smtClean="0"/>
                        <a:t> v</a:t>
                      </a:r>
                      <a:r>
                        <a:rPr lang="en-US" i="0" baseline="0" dirty="0" smtClean="0"/>
                        <a:t> = ?</a:t>
                      </a:r>
                    </a:p>
                    <a:p>
                      <a:r>
                        <a:rPr lang="el-GR" i="0" baseline="0" dirty="0" smtClean="0"/>
                        <a:t>λ</a:t>
                      </a:r>
                      <a:r>
                        <a:rPr lang="en-US" i="0" baseline="0" dirty="0" smtClean="0"/>
                        <a:t> = 434 nm</a:t>
                      </a:r>
                    </a:p>
                    <a:p>
                      <a:r>
                        <a:rPr lang="en-US" i="0" baseline="0" dirty="0" smtClean="0"/>
                        <a:t>   = 434 • 10</a:t>
                      </a:r>
                      <a:r>
                        <a:rPr lang="en-US" i="0" baseline="30000" dirty="0" smtClean="0"/>
                        <a:t>-7</a:t>
                      </a:r>
                      <a:r>
                        <a:rPr lang="en-US" i="0" baseline="0" dirty="0" smtClean="0"/>
                        <a:t> m</a:t>
                      </a:r>
                    </a:p>
                    <a:p>
                      <a:endParaRPr lang="en-US" i="0" baseline="0" dirty="0" smtClean="0"/>
                    </a:p>
                    <a:p>
                      <a:r>
                        <a:rPr lang="en-US" i="0" baseline="0" dirty="0" smtClean="0"/>
                        <a:t>c = 3.00 • 10</a:t>
                      </a:r>
                      <a:r>
                        <a:rPr lang="en-US" i="0" baseline="30000" dirty="0" smtClean="0"/>
                        <a:t>8</a:t>
                      </a:r>
                      <a:r>
                        <a:rPr lang="en-US" i="0" baseline="0" dirty="0" smtClean="0"/>
                        <a:t> m/s</a:t>
                      </a:r>
                    </a:p>
                    <a:p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v</a:t>
                      </a:r>
                      <a:r>
                        <a:rPr lang="en-US" i="0" baseline="0" dirty="0" smtClean="0"/>
                        <a:t> = c/</a:t>
                      </a:r>
                      <a:r>
                        <a:rPr lang="el-GR" i="0" baseline="0" dirty="0" smtClean="0"/>
                        <a:t>λ</a:t>
                      </a:r>
                      <a:endParaRPr lang="en-US" i="0" baseline="0" dirty="0" smtClean="0"/>
                    </a:p>
                    <a:p>
                      <a:endParaRPr lang="en-US" i="0" baseline="0" dirty="0" smtClean="0"/>
                    </a:p>
                    <a:p>
                      <a:r>
                        <a:rPr lang="en-US" i="1" baseline="0" dirty="0" smtClean="0"/>
                        <a:t>v = </a:t>
                      </a:r>
                      <a:r>
                        <a:rPr lang="en-US" i="0" u="sng" baseline="0" dirty="0" smtClean="0"/>
                        <a:t>3.00 • 10</a:t>
                      </a:r>
                      <a:r>
                        <a:rPr lang="en-US" i="0" u="sng" baseline="30000" dirty="0" smtClean="0"/>
                        <a:t>8</a:t>
                      </a:r>
                      <a:r>
                        <a:rPr lang="en-US" i="0" u="sng" baseline="0" dirty="0" smtClean="0"/>
                        <a:t> m/s</a:t>
                      </a:r>
                    </a:p>
                    <a:p>
                      <a:r>
                        <a:rPr lang="en-US" i="0" u="none" baseline="0" dirty="0" smtClean="0"/>
                        <a:t>      4.34 </a:t>
                      </a:r>
                      <a:r>
                        <a:rPr lang="en-US" i="0" baseline="0" dirty="0" smtClean="0"/>
                        <a:t>• 10</a:t>
                      </a:r>
                      <a:r>
                        <a:rPr lang="en-US" i="0" baseline="30000" dirty="0" smtClean="0"/>
                        <a:t>-7</a:t>
                      </a:r>
                      <a:r>
                        <a:rPr lang="en-US" i="0" baseline="0" dirty="0" smtClean="0"/>
                        <a:t> m</a:t>
                      </a:r>
                    </a:p>
                    <a:p>
                      <a:endParaRPr lang="en-US" i="0" baseline="0" dirty="0" smtClean="0"/>
                    </a:p>
                    <a:p>
                      <a:r>
                        <a:rPr lang="en-US" i="1" u="none" baseline="0" dirty="0" smtClean="0"/>
                        <a:t>v</a:t>
                      </a:r>
                      <a:r>
                        <a:rPr lang="en-US" i="0" u="none" baseline="0" dirty="0" smtClean="0"/>
                        <a:t> = 6.91 </a:t>
                      </a:r>
                      <a:r>
                        <a:rPr lang="en-US" i="0" baseline="0" dirty="0" smtClean="0"/>
                        <a:t>• 10</a:t>
                      </a:r>
                      <a:r>
                        <a:rPr lang="en-US" i="0" baseline="30000" dirty="0" smtClean="0"/>
                        <a:t>14</a:t>
                      </a:r>
                      <a:r>
                        <a:rPr lang="en-US" i="0" baseline="0" dirty="0" smtClean="0"/>
                        <a:t> Hz</a:t>
                      </a:r>
                      <a:endParaRPr lang="en-US" i="1" u="none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28600" y="228600"/>
          <a:ext cx="4953000" cy="6529186"/>
        </p:xfrm>
        <a:graphic>
          <a:graphicData uri="http://schemas.openxmlformats.org/presentationml/2006/ole">
            <p:oleObj spid="_x0000_s32770" name="Acrobat Document" r:id="rId3" imgW="6682320" imgH="8808480" progId="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181600" y="1600200"/>
            <a:ext cx="2819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photoelectric effect: electromagnetic radiation strikes the surface of the metal, ejecting electrons from the metal and creating an electric current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371600"/>
            <a:ext cx="8001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quantum: the minimum quantity of energy that can be lost or gained by an atom</a:t>
            </a:r>
          </a:p>
          <a:p>
            <a:endParaRPr lang="en-US" sz="2800" dirty="0" smtClean="0"/>
          </a:p>
          <a:p>
            <a:r>
              <a:rPr lang="en-US" sz="2800" dirty="0" smtClean="0"/>
              <a:t>Planck’s constant:  an object emits energy in small, specific amounts</a:t>
            </a:r>
          </a:p>
          <a:p>
            <a:endParaRPr lang="en-US" sz="2800" dirty="0" smtClean="0"/>
          </a:p>
          <a:p>
            <a:r>
              <a:rPr lang="en-US" sz="2800" dirty="0" smtClean="0"/>
              <a:t>	h = 6.626 x 10^-34 J•s</a:t>
            </a:r>
            <a:endParaRPr lang="en-US" sz="2800" dirty="0"/>
          </a:p>
        </p:txBody>
      </p:sp>
      <p:pic>
        <p:nvPicPr>
          <p:cNvPr id="32770" name="Picture 2" descr="https://encrypted-tbn0.google.com/images?q=tbn:ANd9GcT2D5FLR8QzO00QjbYDN46C257Mz_V0FGocAqDHGsVT_9mMBk8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114800"/>
            <a:ext cx="2343150" cy="1943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447800"/>
            <a:ext cx="8458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Photon: a particle of electromagnetic radiation with zero mass and carries a quantum of energy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E</a:t>
            </a:r>
            <a:r>
              <a:rPr lang="en-US" sz="2800" baseline="-25000" dirty="0" err="1" smtClean="0"/>
              <a:t>photon</a:t>
            </a:r>
            <a:r>
              <a:rPr lang="en-US" sz="2800" dirty="0" smtClean="0"/>
              <a:t> = </a:t>
            </a:r>
            <a:r>
              <a:rPr lang="en-US" sz="2800" i="1" dirty="0" err="1" smtClean="0"/>
              <a:t>hv</a:t>
            </a:r>
            <a:endParaRPr lang="en-US" sz="2800" i="1" dirty="0" smtClean="0"/>
          </a:p>
          <a:p>
            <a:endParaRPr lang="en-US" sz="2800" i="1" dirty="0" smtClean="0"/>
          </a:p>
          <a:p>
            <a:r>
              <a:rPr lang="en-US" sz="2800" i="1" dirty="0" smtClean="0"/>
              <a:t>h = planks constant</a:t>
            </a:r>
          </a:p>
          <a:p>
            <a:r>
              <a:rPr lang="en-US" sz="2800" dirty="0" smtClean="0"/>
              <a:t>v = frequency</a:t>
            </a:r>
            <a:endParaRPr lang="en-US" sz="2800" dirty="0"/>
          </a:p>
        </p:txBody>
      </p:sp>
      <p:sp>
        <p:nvSpPr>
          <p:cNvPr id="33794" name="AutoShape 2" descr="data:image/jpeg;base64,/9j/4AAQSkZJRgABAQAAAQABAAD/2wCEAAkGBhQQERUUEhQUFBQWFBcYGRcYFxcUGhUXFRUVFRUUFxUXHCYfGBwmGhQVHy8gIycpLCwsFR8xNTAqNSYrLCkBCQoKDgwOGg8PGiokHyQtKjUqLCosLy4vLCwsLCwsLSwqNS8sLCouLC8sLC8tLC0sLSwsLCwvLywsLSwsNSwsLP/AABEIAOEA4QMBIgACEQEDEQH/xAAcAAABBQEBAQAAAAAAAAAAAAAAAQMEBQYCBwj/xABLEAACAQIDBAcEBwUFBgUFAAABAgMAEQQSIQUGMUETIlFhcYGRBzKhsRRCUnKSwdEjM2KC8BWisuHxFhc0Q1NzJFRjk8IYRFXD0v/EABkBAQADAQEAAAAAAAAAAAAAAAACAwQBBf/EADcRAAEDAgIHBgUEAQUAAAAAAAEAAhEDIQQxEkFRYXGBkROhscHR4QUiMlLwFCNikjMVJEJTgv/aAAwDAQACEQMRAD8A8QooqdsfY0uKlWOJGckgaC9rm1yeVRc4NEuMBdAJsBK0G+n7PC7Ph1uuHLkd8hB/Ws5seLPiIVte8sYt23cC1ehb97ntNjMv0jDoVSONEZ+sbLwI5amsRg8O+Dx0ayLZ4p47jwdTXDiqNaoRTcD6ZLNg8LWo4VjqrYmTzcS7zWl9t0l9sTgfVWJfSNeHrWErd+26Articng6xMPAxqPmDWEqa0IrRbzDpIcNMOceQnvX+jWdrUbDT6Tg5YeLxnOg7e751bTuC3aLcQvRwI7QVKGtwtxbceaziLfTnx/y9K5lOvw9OdOw9XMx4gFR4tofQXp7ZmwsRijaCGWU/wACM3qQLCql5ygUtbzB+xHaki5jCkd+UkiqfQE1F2x7Ito4WNpXhDovExuslh9qw1tRFjKWgikoiKWkpaInIusQp7dD2f5Vqdk7TXERPhMQ3U6hib7GW6Dy6w9TWUhPWHjT0EmU9blofA6MPzqmrSFRsfgKprURWEGxGR2FdYzBNDI0bixB+XA+dRWrRGD6VEVveeIXU/8AVj4i3eKoJhrft/o0pPLrOzGfrzSjULxou+pufrwKbopaSrlclpKKKIiilooiSilooiSiiloi0eH3cjgUSY5igOqwr+8fx+wPGrjdLeF5sdh4YVEEAe+ROLBQWu7cW4ViMTimlYs7FmPEk3JrS+zJwNoxX5hx6oaqoYfSqNNY6RkcBwHmbqPxLFGnhKooDRGi7ibaz5Cyq9rYoyY6RxxbEEj8emtWHtCmvtGUjQjJ6hFv8ab2Xs0ttPo2Fgs7Fr6WCMWN/Sqra+LM+Ikk453YjzOn5VW8aWKnY095HotFGG4MRkSI5D3C9Q9ouym2rs/CbTw4zlIBHiFGrKVt1rDsYt5EGvJAvLnXo/s4fH7PvNnTD4VipkE/CRR9lDre2l9OPOrHa3tRwEeLM2HwEUjc3/dhj2jqk+dhW4UyBLrLyzjWudoURpnXGQ4nLlnuWU3c9mmKxdmZehQ82BzEfwoNT52r0vYPsdw+CInxMxQA3JkdYgRwIt59tZLH+33GsCII8PhweapnYebG3wrBY7bk+JfPPLJK2pu7FuPYDoOPKu9o1v0C+0oyjiO0FR9UiMgy3fdx6he5Y7d7ZMUMmKw2GGOZGNk6S6FmYAk8jbTS3Pvrz7bPtix5vHBkwUQ0EcMaqRy94i9/C1cbvYpo9j4zKxUrJGQRpxyfpWfXe12Fpo45fEWPjcVJ7WQDMSFuwFSniBUbXeQ9ryJiQRAN9YN96gY3b2InbNLPNI3azsfzqz3T35xOzp1kjkYrcZ0JLK631Ug93Omxt+Ef/aRep/SlO9QHuYeBf5b1Xot+7xW/9PhxnWHJrvZan2xbtquLixGFiIixcKygKpsGPvaDQXBU276xmH3XxL6iIgdrWX516R7Qd4pjsfZUqtlLo4bKANVAUAdnCvLcRtWWT35HbxY0GgM58PVRZ+laPn0id0AeZ7laDc+Qe/JCni4pBuut7fSYPxVRFr0U0mam96l2+GGVLq4+QCvf9k2b93LC57A2tR9qbJlhH7RSrEAnnoOd+3hfyquhOXrdnDxq92VvUR1MQOlQnidSv6ig0HGDZWNGErWgsdqMy3nrHftVbs3GMrKVPXjOZe8cWT5n1qw3nwa9SeMfs5lzDucGzr+dLvVsMYWRJYbmGQZkPHKwsWS/O1wR3Gn9kTrOjYY2Aa7xX+q5GqX7PeFZMUw0Xh+zPh7ZrxMXTdh6oeRdtncPbPgsxRXc0RRip0IJB8RpXFXrQiiiiiIooooiKKKVVvRElFOWXvpK5K5K4qRs7HvBKksZs6MCD4VHoroMI5ocC05FetbF23s/ExT43ExtFMqdGxjvZ2kFsy99h/rWYbe/CYX/AIHCDP8A9Wbrkd6rc2NV20f2OzsPHzmd5W8B1Ev286ztV0KznOfUtJOcahbxkqiv8MosayiS4taPpLjF7xHCBBlTtrbcmxT55pGc8gToO4LwFQaK7gw7SMFRSzHgALk1Y52slXU6YaAxggagFxXcI17v6t8a0cO7cGHGbHSlW0PQR2aT+Y8FqywW0tnTSR4dcIyI5C9KZCXDNwbs0PKsT8YBdjS4ayMu8ieUre3BmYe4AnUc907FxJN0ew0FrGXEkE24hMxHxrFV6N7TMEmCgw+DU3yM0mvHrZuPm1ec16L3B2iRlA8JXhfDwdB7iM3vPfHkiiiiq16C9G37OXYex1vxWZvUj9a85r0X2n9XAbHS2owbN+Ix2rzqiIooooi7b3R4n1riuke3HgaHS3h21xSN7rX7MvitlYlG1OGaN18CSpHoW9Ky8UrIEdTYqxIPgQfzq73Qnyy9CTpMpDDyOQfM+dVO1cKYZOiIsU0P3ic35ir6g0mNJ4dPYrXiB2tBlU72nlEdyst64Q5TEp7sygtblIFGcfnWfrQbDcTJJhW+suePukVeHmKoGWxseIrBQ+WaZ1ZcNXpyXk0JYTSP/HLhq9OSSiiitK0ooFAFPs+TQe9zPZ3D9aKTWzc5IXAufq+th867OBcDRb9trHy0pgHmePL9a4vXFKaZ1Hr7J76FJ9hvQ0U1mPaaK6uzT2Hr7JKAKKAaKpaXfxMk8cXKPDxKPNcx+JrNVvdsbPg2n0eITEwwt0SLIshIKsgtoOegqqaTBYL93/4yYcGIyxKe0Di1eXhsQG0m09ElwzEa95yXp4jDl1UvJAadc6t2tQNl7sPKvSSEQwjjI+l+5RxY+FS8VvGmHUx4FcgtZpmH7R/A/UHcKqNqbZlxLZpWJ7BwVR2Ko0FQq0ii6oZrX3DLnt8NyoNdtMaNER/I58tnjvSu5Ykkkk8SdSavNy8AZ9oYVB9aZPQG5+Rqir0b2LYZRinnbjGtkvwzSXX15DxNWYgxTI2262HiszX6BLzqk9BPkoPtd2h0u05uNkKIP5Rc/wCOsPV/vxJfH4nukI89Ln51QVpeAHEBY8J/gYdoB63RRRV/sTcyfEjObQwjjLJ1V8r8aNaXGAp1q9Oi3SqEALT+2UZTs6O1imzorjsv/oaw2D2LPN+6hkfvVSR617B7U9rwYV8LM0C4iVsKgiZtYwq/WI4E3N9OVec432kY2TQSiMdkahfjxqzQYPqPRZDiMTUP7NMRteY6AAnrCoMZs6SEgSxvGTwDKVv4XqPXoWD2u+0dl4pcRZ5MOFdHsM3n6Eedee1GowNgjIqzCYh9XTbUADmmDFxkCCORRT2G5k+6OPjypmp2A2dJOAsUbyG5JCKWNgB2DvNVmIutt8gpW7EwTGxSSe6kgZu8A8PM2HnRvaCcbMTqXkLeb9b860mzvZNtOWNXTDFc75v2jLGQFPVBVjca3PkKs98/ZRtAStOsIdREGbIwY3UWIC8T5dlWAzTI1yPP2W5hYcM5k3DgRwgg+S83ixLRyB1NirXBHdVtvVhBmSdLZJlzacm+uPWqR1I46EaelXOw7To2GY6m7Rk8nH1fMVirDRIq7M+HtmvHxHyuFbZnwPpn1VJRXUiFSQdCDY+VIq3rStUp3DC12+yNPvH3f18qXDYYyOqgXZiAB2k/lXUlkRRxLEt5cB+dS9ivl6aQ8Uge33pLRA+Qcnyrmam+wDfy/slbGwRnKsKzW4vIzi5/hWNlAXsvc1yZ8LJxjkhPajdIv4H6396oOGw5kbKO8k9gAuSfAVI6CA6CRwe1kGU+akkelSAVLnhpjyTn0GD/AMwf/ab9aKb/ALM/9WH8f+VFd0So9qzaoNLSUtRVqKKKKIiiiiiIr0TYeLXZuChlb35Z0Y/woOHwLt6dleexjX+uPKtRvxiP+HgW/wCxhVG+/YEm3gwrJXl1Sm0bZP8A594WhjGmlULtY0f7e0qfv3urK87YnDqZoZyHBj69iQBYgd96rdn+zvFSdaRRh4xqXlIUAeHGq7Ze9WJwqlYZWRTy0I8QDwqPtDbc+JP7aWSTuLEjyHCvTc6kTpQeC8ClQxtNooh7dEWDoJMDK2U8+S0v0zZ+z/3S/TZx/wAx9IlPaq8/61qj2vvDice46Rmf7MaiyjwQU/gt17IJcU/QRcQDrI/3E4+ZqQ2+PQDJgY1gX/qEBpW7yx4eArDUxjn/ACURPc3mdfevVofCqdE9rXJ0trru5DJo6c1vd4d3ZtobvYSXo2E+DDKysLM0Q0JA56Kp8jXjhFbv2c724n+0EzyvIrhsysxKtZSdRw5Va4/2l7MmkZ59kRs/C6vlBA5kADWqqNWoajqdQCwBkb59FpqU2hoeyYJOe5UO5ikYHaDAE3iVABrcsT+tc7B9k+Pxah+iEEPEyznolA7bHrEeVbf/AHmrhtnDEYLBYfClpjGq2z8BcubWudLV5nt3e/GbQYnETyOCb5b5UHgg6or0KhgNG7xXkYQA1K1Ta6P6gBa/+wNjbN/4rEvtCYf8rD9WO/Y0l9R5+VPYv2yvHGYdmYaHAqNeqFdmPMai1+GpB4V5tAgB1PAG1tdbaVwHA1A9T+lUTdbzlZXm3d9sbiinTYmZrINM5Udt7LYXrRTb5YzCx4TEwzS5mXKQSXVsliQQdDfSsljHM0YlVEXJZHCrbU3Kv56jxFW+JxLzbKjXMx6CQm1+AcnW3mKvpyWuEavA+krfgC6pTqsA/wCM9D6LT+1vY6YiDCbTgjEYxMY6UAZbSWBzEd+o78teZQsUYMGAINxbWxFenwYCTF7rxqtiYsc1yzBQiG+pZiABdx6158d2pvqdHIeyOWOQ/hVr1RE2K86CbFWG8sUUiJiYQSH0kuMoDgDkO2s+t2IUcza1Wux8YYHaKdWEcgyupFrHk1jzFN7X2O2Dcq/FhdD2oeD92lZqP7Z7I8t49lRhW9m7sX5DI7tnEZdFX4l7sbcBoPAaVMwemFnPa0SerM//AMKrqtClsIi2u0s5YfdjTJw+87fhrWthJcZ2qPs9rLMefREerID8L1DqfBhWVJbjTo+III99OYqBSQQIVQaWudI/IRRRRRTRRRRREUUUURFFFFEVhu9CHxUKHg0qD+8LVa76IRjMWCNVmv5EZR+VZyKQqQymxBBB7CNQa3j7+4eYO+IwMcs7IBmLdU5BmzFfEVhrdoysKjG6QgiBFrjatdMsdRNNxgyCslsnYE2JJ6NeqBdnPVVRcaljpzq1+lYbA/ugMTOP+Yw/Zof4V+sb8z2VB2vvVNiRkJEcQ4RxjIg1vwHHzqnqfZ1Kv+Ww+0eZ8hbiu9rTpf4hJ+4+Q8ypGP2jJO5eVizHmfkByFR6KK1ABogLI5xcZOa0W5Z6Np5+UMDn+ZxkX51nuJrRQL0WzGPPETBR9yIXPxNUUS3YKOZAv23NqzUfmqPfvjp7krTiDoU2M3SefsAtdvegw+BwOHOr5GlPZ1+HjxPpWMZya1ftMe2MEY4RQxoB2WW/51k63VR85Gy3ReJ8Mb/tmvObpd/Yk+a7hUki3jfs7zUmWVV1iGnMtYm/d2CmT1U7218gdPU/Kmla3CqiNa9cO7MQM9uzgrPZm35YiRnbI4yuL8Re/Duq/wBh49hNLhZGDK6WW4Ug2UFT3ggg1T7F3QxGNIMMZyHi7dVQRxGbnx5VsRuvgI3Qy47NJGU0jsTlBVAptfgfge6tdAPEO1b7cVnZ8aZhMSJcXHW1suMb4yzMSr7enB/Qd2Y4WVc7YlOkAuvXa8vI8QMgrx5pY7/uyPBz+lfQXtG2eNrbKBwmpXEM6g/X6POjgX87eFfPOKwrRtldSpHI1Q9hF9SubW7SX08p1tym8GQr/Z+8bxQs2VHAZFQSjprHViVze7oOXbWl2fvRg9pJ0OOQxy/VkFmF+5tGQ92orCRxM0FlBNpb6C9uoKhEEHsNU1WioA0GCPFYK+GGIl7xBmxFojZELS43dzDRysoxLvlt+z6IpI1+S5jlPjfyqplxRZ26uQLGVVdeoOzXnqST2mpsGMTFhY5riQAKkg1v2BhzqVh9j4sSmFoTLoR1lJ0Kkiz6EDzqDX6Q0HCHePBWYPti8Mgl35cQIPiNaptnEqkzXtZAPEs6gC3gG9Kj2V+Flbs5H9KvZd3MTILdHHEl/dzBRftNyST4mmDuk4teWG55ZxWp1F+w9F6dLAYu5dTN9RVT9Df7J+FFXf8AsY//AFYfx0U7Crs7vdX/AOm4j/rPULPUUlLVa8xFFFFERRRRRF3Elzrw511mzEnhx07AAdPSuOX9c66j0DHusPmT6fOia03RRRREUqqSQBqToPE0lW26+E6TFwL9qRfQG5PwqFR+g0uOoKTGlzg0a1b7+AQfR8IvGCFek/7knWZfLSs5sl7TxE8pU/xCpG8mMMuLmc63kb0BsPlVcrWNxxFVYRhp0mg55nibnvUsV873jiPJaj2mRFdozX+sEI8MgH5GszDCXYKouSQAB2mvU93sNBt2MtjVaA4dAXxK2VSg4gk6Zu7v8qlYPfjY+zQ30LB9NLGDlmkAJLXsDnbXtOgHCtFaq01dGmZJ7uOzzXnfDW1GYdrKzCC2BxgZt3Rr1LO7I9kuKxZLyFcNCNA0hsSF00X41ZYPdXZ2GWd45lx88CF+jtljsOJv9a3nVJvL7QjtPSYy4cW4RsZEPeyGzehPhVj7N92nY4qSMrPGMM6WQnMzP7q9GbMOB5VgxJqUWdq15kRaBBvlBBPf0W9gGKcW12hrTORM83COgHNVmL3ixmJhztIsERYqiqREg01AA1bQ1A3W2c6YzDOQrxrPHmKlZFy5rtmtw6objULb+IYrChBUIjWBFrXduX8op7d92w4eYhlzI0cXK8riwPeFBJ8xXpudJ+crDhaGg09kABe0bDaT4nevacE/RbJw8eqs0eLkB7euxD37wwNeLx72uUCzRxzAc2HWtbt8q9t21tdJdiRYhjktBJEWAvZv3Rso7WWvA02LIwJjtIBzRgedtVPWHHsq1ziKbdHf4qGBxdTDYuu4O0Z0AZyJDd9jmtM+2MGMAh+iDOcS1yGI0CCw+NQl3thtY4ONhyLG7DwNvgaqMWCkCxlgbSMxA1ykqoAJGl7DlVdWcOMZDXqHovdb8RrgWIg/xHp7bFo5t6ZBcwpEq9qoLr3Hsqbu3v5Os6iZ2eNyFbtCnQkeRrIJIVNwbGpKYpjoqLmOl1U5tdNAOflUKxfUYWOJg71yri6lcRUe4DYDHSFZY7ZLSXeCQzJqbZruo71OpqkYEca02w9wtpzEPh8NOOYYjox5FyL1ocR7PNp5f/EYDpQB7yMmcW+6dfC1VDtGfyHf6HuXlaVZufzDv9D3Lze9Faf+wR/5TF/hP/8ANFd7U/afzmu9ufsd+c1l6WkpauV6KKKKIikpaKInIxfTt08+VEh1t2Ajx7T60QPY37BfzHD41y3Hzomtc0U5HFfUmwHE/kO004sqjQID3sT8gRaimGWkmEyi+lXe5WMWPHwO5AXPYnsuCv51Vtil4dGlv5h+dJ0sf2GHg36iqqtPtGOYdYI6qykAx4fpCx3+i0O0tw8WcTIqQsy52IfQLYm4OY6cDXJ2VhsFriHGIl5Qxnqg/wDqP+QqtfbLsmQ4ifJ9kkkfBqg9En/UP4T+ZrO2jWcNGo+38RBPE+nVa3Gm0l1NoJ/kRbl6rRY/eeabBOpIRJJ0URoMqhY1L2049Z1/DWcl6oC873bx5Dy/OtHtHo8LhcMmTpHkEkpLFkKZsqgLlNr2Xj31RGGOT3GKH7MhFvKQC3qBWxtFtMaLYC804ovlzpM69UbtfcLKHWs2bimwuz2dWZGllRQQSDZeuxBHDkKy82HZDZgQf69a0+9bBMNg8N9eKIu/f0pzDzArLibuYzaZPAX8YHNbMKfke8bI62UPEbw4leiHTP7ltbMffYcWBpkbYlOJaYsWyMWsdQSp6oKnS17aVztSXpI8PpZ0h1/iUO5U+IFR9pRGPqnQvaQ/dYXj+Bv5itVRoLr7PRYcM8ikYtfzK9k2DgJNsbuPDCAsqu5A4LIQ4dgPs3ue7WvE8VhHhdo5FZHW4KsLEEd1b+TeafZWG2eMOxR8jTMDqr5j7rjmLE6VaT+13AY1VO0NmLJIFPWRgNe69mA8zapVWlhAGQA9VRhaorsdWIu5zucHR8AvK1H7NvvL8Q1Xe73s/wAdj7HD4dyl/fbqIO/M1gfKtb/vWwWHGXBbJw6gHNeU9Ic1rA8L/Gs3vJ7TsfjiRJOyRnToorxpbssDc+ZNQErW4gwtB/u+2fs/XaePV3tfoML12PcXtp6Ckb2rQYPq7KwEOH5GWUdLIew8dPU15tTkOHZzZFZj2KCT8KkoEgXK0e1vaZtHFX6TFygH6qHo19EtUHZ2+WMw8gkjxMwYEHV2YG3arEgiq3E4CSP95G6feUr8xTFIhA4OEgr0/wD+oLaH2YPwH9aK8wooupKWkpaIiiiiiIoopVoidiTiO658rG1cKCzd5+Z/1rqM2IHbx89PkaewKEZm+yCfPgD6n4UyUmDSdfLyTWIOuUcBp4nmfWpWE2S7rmukanTPIwRSearfVu+1MYLD9JIka+87Kt/vED8672vOGlbL7inIg7EXQevHxNcUXHSMqQ27sp/dmOb/ALUiufw3zfCq2SMqbMCCORFj6GnFwchXOEfL9oKbetqlJtyS2WS0y/ZkGb0b3l8jXVwEHJV9FWmbCycRNC19cuWZPIMVYepothousrSTsOClBEl+WbrEsO4WouqZvowEyRg36OFAxvfrP+0I8gwHlVNhDbM3NV08SQL/ADp7bUhaeRjxLX00GtjpUfD8HH8PyINKmtRwtmN4eS0G6u0mlxEMM6LPE0gurDUC9yVYaj1tT29+Jw02LmljEpTPYAMpHVAFtRdRpx1pr2fQ3xTNxKQSuPEIbfOs2JCDcHWsTB/uSRqaLarknyC1vY3sATMuJJg7Lc8ypmJxZxEgawUgKoC8AqgKLd4HrUreXEiefpVFswQEfZKoqC3dlUfGnt1Nmti8TGiRMzZgSVOUAcy1wQoq3MeFwLSma2IxCgZY1P7OJlcABm+sQBbzrr8Q1tTQAJdGQ3+AtmUbhh2YcCAJHTz5K0313bd54TIyw4ePDRjO2lwL3Cjix8O2qVNu4LBsRh8MMQwBHSz6jUEXWMaW8auvaLFLtKOHGw/tI+iCui69ERyyjhxt5Vktn7nYvEEZIHsR7zDIvDta1X1sLUrPJqzB1NmOuZ8Ny8vAY/DUMG1rCBo2JdEzrtqV0+MTaGAxMkkMSSwFGVo1ydVmsVIHGszsfYM2LfLChbtPBV72bgK9BwGxsNsrATPjHXENM6x9FE2gKdYhmuOFZHbG/E0ydFEFw8A0EcfVuP4m4moYSk2majSbB1hyE8LyrsXjKuIDDQbMtu82GZyGZPQb1YrsTA4A3xcv0mUf8mL3Qex3/wBKbm9pkyjLhoocOnABUBNvE8/KsfRW7tiLMssQ+HU3nSxBNQ78uTcvE716PubvPJtFnweMtKskbFWIAKkC/IenhXnU0eViOwkehtWq9mCn+0EbkqSMfAKR+YrMYuTNI5HNmPqSa69xdTaTnfyVeFpMo4uqymIbDDAyk6Q7wAmqKKKoXrIorvoT4eOlHRjmw+dckLkhcUV31e8/CjMOz1NJSVxXaIezSjpTysPKuS1+NLpdOzxBWIJuR2fA3qTj5erYADMxaw5DkPW9NQ4YyuoHEgC/ZbS58rUm0pw8jFfduQv3RoPgKRtVrG6LC467Dz/N6k7vG2IVvsrI34Y2I+IFRNnwCSVFPAsL+HP4XqZsRbCdvs4eT+8Vj/8AnUbZR/bJ4/kakM1RUJDCRsKSXaDlyysy66WJFhyAt3V39ND/AL1bn7a6N58m8/WodFJK52bdis/opVAYgJAQS3VBIFyACp1HDlUeDDiZgqjKxNra27z/AA/Km2cgIwJBAIuNDof86cl2tK65WkYg8e0+J4moNAz1q17qg+UQRbPh+bEbWN5n7Mxt3gaA/CmsIOtbtDf4TSJPpZhmHZzHgeVOrKi3K5i1iACBYXFr3B19K44kqdNjWxBsFP3R22uExKyOLoQyOBxyuLG1WkuC2WhL9PNLqSIlTL4AuayVdx8z2fPlWephg5+mHEE2Ma9mrfqV1PEFrdAtB2TqWi2jvgwiMGFQYaNveCe8w5Bn4nvqnxy2VW4mTrN3MOIPrm/mFRoV4k8Bqe/sFOQzXurHRufY3I/l4VdSospCGjPv4qitWfWdLjkpWxd458GxMEhW/EcVPip0qdtTffGTgq87ZSoBVbIDw45aoXjIOU8QbVL2dg+mnSMfWdV8r2+Qq51Utab2Wb9HRqP0yxpcSLwJVpvB+ywuFh5lWmbxkPVv5Cs9VxvdjRLipMvupaNR/DGMo+VU9ZsMCKQJzNzzut+KcDVIGQsOVkUUUVoWZa7cM9HFjpuGTClQe9zYfKsjXoW7m7eIfZE5jTWeZFuxCdRbEm7cRWR2zu1PhMplUZW91lIZT3ZhzqLsTRJbTDxOyVmw2Gq6dasWmNICY1Bo8yVV0UUVJaU6kF9WOUdp5+A511aLtc+QH501JIWNz/p3VzRW6TRkOqfyRn6zjxUH5Gp+B2dGEaZ2R1VgqoSUzuRfXT3QNTY8wKqatNqNlgw0f8DSHvaVyP8ACi0TTbraO/1Uj+0GOhw+EZewKq/3lYN8akYHZWHxDEOfouhNw3TJoCbZffHDjc2rNVOwDZVlPPoiB/MyqfgTQCSoPexrSQDPH2WlTdkfR3fDTCXrKuZUJJJBZhYEsigAcV7NazON2RLE2V42BvYaEhvunnXMkhjKhSQV5gkENz1HZw8qlwb1YpLAYiUgX0ZywseOjVMkE7Fn/dgQ6eNvAeSXoDDH0TdWWZ0zDmkam4B7CWINv4RXGz5lMyLkFs1gRcHnqdda4haN3DEmNswJvd1Ovb7w+Ndqi4di2dXcZgoW5sSCMzEgWtfhVejLrqbqv7ZAFztH4FBeDmpzD4jxHKmqVHKm4NjTwZG97qntAuPTl5VySFdAdlZct+7Hcx+IH6U1T87qFCqc2pJNrcgAAP640xRuSPzRRRRUlBFdRnkefz5VzRRdCcbRbfxa+Q0+ZpupGHGfqEgH6p7/ALJ8aYZSDY6EVyVGyk3zKG5ro3ePqH8vIVc7kx2lkmPCCJ388pC/E1R4c9Vh9oW/D1vmBWm3Nhz4XHqurmC4HaAwvWXGuiid8DqQCtuEH7zeZ5xbwWTdrkk8Sb+tJTkGGeRsqKzMeQFz6CtBHu7HhgHxz5TxECEGRuzMeCCralZlOxz1AZqqnQfUuMtZOSqdk7FlxTZY10GrMdFUdrNyq4+kYXA/uwMVP9th+yQ/wr9Y95qFtTeZ5V6KJRDByjTS/e7cWNU1Vdm+r/ksPtHmfIW4q3tKdG1K5+4+Q8yt5vvtqZ8BgFeRruryMAbDUjL1R3Gq4T32KQxJtixl/BrUjf5L4fZ7AaHCgegU/nVdto9FgcLDzfPMw+8cq6eAqeMpMa+nTYALjLcJWD4NVdUw76ryTOnM7S8hZ2iiitCmkpaVlINiCCOR0qXhECo0pAJDKqgi4zNc3I52C/EV0CVFztESoVWW3haRV+xDEvn0ak/OusLiunkVHjRszBbqojbU24rp6g07tuNZ55HgOYFrBODWXqiw+toOXpXY2KHaR9Qjw/OKp6vd3MIGixMjDMsUanLfLmLyKBqNdLFvKqIi3GrnYz2w2K4+4g7tX0v6Gqqkxbd4qbsspUF8j3IujX4E3Bv/ABcR51GeMqbEWrqQat438j/rSpPpZhdfl4HlXYIyVxIdnZNCncX77eN/XWuxh1OokAHY1wR6Ag1xipAzkjhy8BoK4DJQtht/zNNUUUVNVoooooiKKKKIiiiiiIqRNdxmOrW17wNL/CmUW/gONKJetccv6tXNaEWlPQiysexD6uco+Fz5U9sfbUuEkEkRs1iCCLgg8QRzFJtBAgVR9ZVc9wYXUehv51CNcewOBa4SFJryCHNK02K9oOIZcsYigB4mJArH+bjWaklLEliSTxJNyfOuaKrpUKdL6GgKdStUq/WZRRRRVyqW63b2zBjYYsBjAVynLDKvFSTYA/1yqz3sw2yYsRZ55puiRYxGgsOoLWLW7b86yO5UQ+kGVvdhjeQ+KqcvxIqjnmLsWOpYknxJvVfal9e4B0W+PoB3qg/DxToHs3uaHukgG1s4tIkm8bFsP9pNmf8A48/+5/nRWMorV2ztg6BZP9Mpfc/+7vVWK7dci0oWdRpaQXI8HBDD1qdmwjwf8+L9rqBklF8nK+U28aoKlD9wf+6P8BqoLdU1cQrB5oMPbouldnj99gqGPMSOqoJ1tzvzqqaDmpzD0I8RypcSfd+4vw0/Kmkcg3BsaqaDEytLyJiFLTaZOkipL94HN+NSDUzD7TJSSFFVEdDdV5shDqSxuTYjt51AiyyMLkIb8fqnxA4V3DDkuSVNxYWYG5OnLgK650iCq24dv1DLw5KO/AHtX5G35U3XbDQeZ+Nq4qa4iiiiiIooooiKKKKIiiiiiIooooi7k007OPjXeEhzuBy5+AFz8q4lGt+R1qVgnyJI/MrkX+YjMw8ALedGpUMJvaM2d79wH4RlHwAqO1Ly8PzpGoblIiAkooooiKKKKItJsZMmzsXLzZo4h4Elj8qzdbDdRFxOCxOEzqsrMkseYhQxXQrc86ZO44g62MxEUK/ZVhI58FWvNZiGU6lRrzebDWRAy2r0X0H1WUywWjvkzKytFaW2zO3E/wB2itH6n+Duiq/SfzZ1VTNsKZTomccinXB79KTFL0cSxm2fOWYXvl0Cqptz4m3fUaLEkaHUeNiPA8q6GFze4c3doG9OflWnSAzWEUnOIvO6L+PguZfdTwI9D/nTVSMSmVVU+8Lkjsvaw+FR643JW1BBjh4IpwDn28PE03TxNtezQefP8/MVJQ3LmT5aenOm6U8BSURFFFFERRRRREUUUURFFFFERRRRRF3GeXI/1en5Bqyjhl078pv+pqMpsR408rFGPcbj+uwg1zJMzBTSHXx0pGFO4mIA3X3W1X9PEcK4k1sfL0rq7qXFFFFFxFFFFEQDalLX40lFERRRRREUlLRREUUUURAp2b8z+VJRRFw39elJRRRdKKKKKLiKKKKIiiiiiIooooiKKKKIipMv/wCtfyooockH1Dmhv3K/9xv8K0z9XzH50UUXRmuKKKKLiKKKKIiiiiiIooooi//Z"/>
          <p:cNvSpPr>
            <a:spLocks noChangeAspect="1" noChangeArrowheads="1"/>
          </p:cNvSpPr>
          <p:nvPr/>
        </p:nvSpPr>
        <p:spPr bwMode="auto">
          <a:xfrm>
            <a:off x="63500" y="-690563"/>
            <a:ext cx="1419225" cy="1419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AutoShape 4" descr="data:image/jpeg;base64,/9j/4AAQSkZJRgABAQAAAQABAAD/2wCEAAkGBhQQERUUEhQUFBQWFBcYGRcYFxcUGhUXFRUVFRUUFxUXHCYfGBwmGhQVHy8gIycpLCwsFR8xNTAqNSYrLCkBCQoKDgwOGg8PGiokHyQtKjUqLCosLy4vLCwsLCwsLSwqNS8sLCouLC8sLC8tLC0sLSwsLCwvLywsLSwsNSwsLP/AABEIAOEA4QMBIgACEQEDEQH/xAAcAAABBQEBAQAAAAAAAAAAAAAAAQMEBQYCBwj/xABLEAACAQIDBAcEBwUFBgUFAAABAgMAEQQSIQUGMUETIlFhcYGRBzKhsRRCUnKSwdEjM2KC8BWisuHxFhc0Q1NzJFRjk8IYRFXD0v/EABkBAQADAQEAAAAAAAAAAAAAAAACAwQBBf/EADcRAAEDAgIHBgUEAQUAAAAAAAEAAhEDIQQxEkFRYXGBkROhscHR4QUiMlLwFCNikjMVJEJTgv/aAAwDAQACEQMRAD8A8QooqdsfY0uKlWOJGckgaC9rm1yeVRc4NEuMBdAJsBK0G+n7PC7Ph1uuHLkd8hB/Ws5seLPiIVte8sYt23cC1ehb97ntNjMv0jDoVSONEZ+sbLwI5amsRg8O+Dx0ayLZ4p47jwdTXDiqNaoRTcD6ZLNg8LWo4VjqrYmTzcS7zWl9t0l9sTgfVWJfSNeHrWErd+26Articng6xMPAxqPmDWEqa0IrRbzDpIcNMOceQnvX+jWdrUbDT6Tg5YeLxnOg7e751bTuC3aLcQvRwI7QVKGtwtxbceaziLfTnx/y9K5lOvw9OdOw9XMx4gFR4tofQXp7ZmwsRijaCGWU/wACM3qQLCql5ygUtbzB+xHaki5jCkd+UkiqfQE1F2x7Ito4WNpXhDovExuslh9qw1tRFjKWgikoiKWkpaInIusQp7dD2f5Vqdk7TXERPhMQ3U6hib7GW6Dy6w9TWUhPWHjT0EmU9blofA6MPzqmrSFRsfgKprURWEGxGR2FdYzBNDI0bixB+XA+dRWrRGD6VEVveeIXU/8AVj4i3eKoJhrft/o0pPLrOzGfrzSjULxou+pufrwKbopaSrlclpKKKIiilooiSilooiSiiloi0eH3cjgUSY5igOqwr+8fx+wPGrjdLeF5sdh4YVEEAe+ROLBQWu7cW4ViMTimlYs7FmPEk3JrS+zJwNoxX5hx6oaqoYfSqNNY6RkcBwHmbqPxLFGnhKooDRGi7ibaz5Cyq9rYoyY6RxxbEEj8emtWHtCmvtGUjQjJ6hFv8ab2Xs0ttPo2Fgs7Fr6WCMWN/Sqra+LM+Ikk453YjzOn5VW8aWKnY095HotFGG4MRkSI5D3C9Q9ouym2rs/CbTw4zlIBHiFGrKVt1rDsYt5EGvJAvLnXo/s4fH7PvNnTD4VipkE/CRR9lDre2l9OPOrHa3tRwEeLM2HwEUjc3/dhj2jqk+dhW4UyBLrLyzjWudoURpnXGQ4nLlnuWU3c9mmKxdmZehQ82BzEfwoNT52r0vYPsdw+CInxMxQA3JkdYgRwIt59tZLH+33GsCII8PhweapnYebG3wrBY7bk+JfPPLJK2pu7FuPYDoOPKu9o1v0C+0oyjiO0FR9UiMgy3fdx6he5Y7d7ZMUMmKw2GGOZGNk6S6FmYAk8jbTS3Pvrz7bPtix5vHBkwUQ0EcMaqRy94i9/C1cbvYpo9j4zKxUrJGQRpxyfpWfXe12Fpo45fEWPjcVJ7WQDMSFuwFSniBUbXeQ9ryJiQRAN9YN96gY3b2InbNLPNI3azsfzqz3T35xOzp1kjkYrcZ0JLK631Ug93Omxt+Ef/aRep/SlO9QHuYeBf5b1Xot+7xW/9PhxnWHJrvZan2xbtquLixGFiIixcKygKpsGPvaDQXBU276xmH3XxL6iIgdrWX516R7Qd4pjsfZUqtlLo4bKANVAUAdnCvLcRtWWT35HbxY0GgM58PVRZ+laPn0id0AeZ7laDc+Qe/JCni4pBuut7fSYPxVRFr0U0mam96l2+GGVLq4+QCvf9k2b93LC57A2tR9qbJlhH7RSrEAnnoOd+3hfyquhOXrdnDxq92VvUR1MQOlQnidSv6ig0HGDZWNGErWgsdqMy3nrHftVbs3GMrKVPXjOZe8cWT5n1qw3nwa9SeMfs5lzDucGzr+dLvVsMYWRJYbmGQZkPHKwsWS/O1wR3Gn9kTrOjYY2Aa7xX+q5GqX7PeFZMUw0Xh+zPh7ZrxMXTdh6oeRdtncPbPgsxRXc0RRip0IJB8RpXFXrQiiiiiIooooiKKKVVvRElFOWXvpK5K5K4qRs7HvBKksZs6MCD4VHoroMI5ocC05FetbF23s/ExT43ExtFMqdGxjvZ2kFsy99h/rWYbe/CYX/AIHCDP8A9Wbrkd6rc2NV20f2OzsPHzmd5W8B1Ev286ztV0KznOfUtJOcahbxkqiv8MosayiS4taPpLjF7xHCBBlTtrbcmxT55pGc8gToO4LwFQaK7gw7SMFRSzHgALk1Y52slXU6YaAxggagFxXcI17v6t8a0cO7cGHGbHSlW0PQR2aT+Y8FqywW0tnTSR4dcIyI5C9KZCXDNwbs0PKsT8YBdjS4ayMu8ieUre3BmYe4AnUc907FxJN0ew0FrGXEkE24hMxHxrFV6N7TMEmCgw+DU3yM0mvHrZuPm1ec16L3B2iRlA8JXhfDwdB7iM3vPfHkiiiiq16C9G37OXYex1vxWZvUj9a85r0X2n9XAbHS2owbN+Ix2rzqiIooooi7b3R4n1riuke3HgaHS3h21xSN7rX7MvitlYlG1OGaN18CSpHoW9Ky8UrIEdTYqxIPgQfzq73Qnyy9CTpMpDDyOQfM+dVO1cKYZOiIsU0P3ic35ir6g0mNJ4dPYrXiB2tBlU72nlEdyst64Q5TEp7sygtblIFGcfnWfrQbDcTJJhW+suePukVeHmKoGWxseIrBQ+WaZ1ZcNXpyXk0JYTSP/HLhq9OSSiiitK0ooFAFPs+TQe9zPZ3D9aKTWzc5IXAufq+th867OBcDRb9trHy0pgHmePL9a4vXFKaZ1Hr7J76FJ9hvQ0U1mPaaK6uzT2Hr7JKAKKAaKpaXfxMk8cXKPDxKPNcx+JrNVvdsbPg2n0eITEwwt0SLIshIKsgtoOegqqaTBYL93/4yYcGIyxKe0Di1eXhsQG0m09ElwzEa95yXp4jDl1UvJAadc6t2tQNl7sPKvSSEQwjjI+l+5RxY+FS8VvGmHUx4FcgtZpmH7R/A/UHcKqNqbZlxLZpWJ7BwVR2Ko0FQq0ii6oZrX3DLnt8NyoNdtMaNER/I58tnjvSu5Ykkkk8SdSavNy8AZ9oYVB9aZPQG5+Rqir0b2LYZRinnbjGtkvwzSXX15DxNWYgxTI2262HiszX6BLzqk9BPkoPtd2h0u05uNkKIP5Rc/wCOsPV/vxJfH4nukI89Ln51QVpeAHEBY8J/gYdoB63RRRV/sTcyfEjObQwjjLJ1V8r8aNaXGAp1q9Oi3SqEALT+2UZTs6O1imzorjsv/oaw2D2LPN+6hkfvVSR617B7U9rwYV8LM0C4iVsKgiZtYwq/WI4E3N9OVec432kY2TQSiMdkahfjxqzQYPqPRZDiMTUP7NMRteY6AAnrCoMZs6SEgSxvGTwDKVv4XqPXoWD2u+0dl4pcRZ5MOFdHsM3n6Eedee1GowNgjIqzCYh9XTbUADmmDFxkCCORRT2G5k+6OPjypmp2A2dJOAsUbyG5JCKWNgB2DvNVmIutt8gpW7EwTGxSSe6kgZu8A8PM2HnRvaCcbMTqXkLeb9b860mzvZNtOWNXTDFc75v2jLGQFPVBVjca3PkKs98/ZRtAStOsIdREGbIwY3UWIC8T5dlWAzTI1yPP2W5hYcM5k3DgRwgg+S83ixLRyB1NirXBHdVtvVhBmSdLZJlzacm+uPWqR1I46EaelXOw7To2GY6m7Rk8nH1fMVirDRIq7M+HtmvHxHyuFbZnwPpn1VJRXUiFSQdCDY+VIq3rStUp3DC12+yNPvH3f18qXDYYyOqgXZiAB2k/lXUlkRRxLEt5cB+dS9ivl6aQ8Uge33pLRA+Qcnyrmam+wDfy/slbGwRnKsKzW4vIzi5/hWNlAXsvc1yZ8LJxjkhPajdIv4H6396oOGw5kbKO8k9gAuSfAVI6CA6CRwe1kGU+akkelSAVLnhpjyTn0GD/AMwf/ab9aKb/ALM/9WH8f+VFd0So9qzaoNLSUtRVqKKKKIiiiiiIr0TYeLXZuChlb35Z0Y/woOHwLt6dleexjX+uPKtRvxiP+HgW/wCxhVG+/YEm3gwrJXl1Sm0bZP8A594WhjGmlULtY0f7e0qfv3urK87YnDqZoZyHBj69iQBYgd96rdn+zvFSdaRRh4xqXlIUAeHGq7Ze9WJwqlYZWRTy0I8QDwqPtDbc+JP7aWSTuLEjyHCvTc6kTpQeC8ClQxtNooh7dEWDoJMDK2U8+S0v0zZ+z/3S/TZx/wAx9IlPaq8/61qj2vvDice46Rmf7MaiyjwQU/gt17IJcU/QRcQDrI/3E4+ZqQ2+PQDJgY1gX/qEBpW7yx4eArDUxjn/ACURPc3mdfevVofCqdE9rXJ0trru5DJo6c1vd4d3ZtobvYSXo2E+DDKysLM0Q0JA56Kp8jXjhFbv2c724n+0EzyvIrhsysxKtZSdRw5Va4/2l7MmkZ59kRs/C6vlBA5kADWqqNWoajqdQCwBkb59FpqU2hoeyYJOe5UO5ikYHaDAE3iVABrcsT+tc7B9k+Pxah+iEEPEyznolA7bHrEeVbf/AHmrhtnDEYLBYfClpjGq2z8BcubWudLV5nt3e/GbQYnETyOCb5b5UHgg6or0KhgNG7xXkYQA1K1Ta6P6gBa/+wNjbN/4rEvtCYf8rD9WO/Y0l9R5+VPYv2yvHGYdmYaHAqNeqFdmPMai1+GpB4V5tAgB1PAG1tdbaVwHA1A9T+lUTdbzlZXm3d9sbiinTYmZrINM5Udt7LYXrRTb5YzCx4TEwzS5mXKQSXVsliQQdDfSsljHM0YlVEXJZHCrbU3Kv56jxFW+JxLzbKjXMx6CQm1+AcnW3mKvpyWuEavA+krfgC6pTqsA/wCM9D6LT+1vY6YiDCbTgjEYxMY6UAZbSWBzEd+o78teZQsUYMGAINxbWxFenwYCTF7rxqtiYsc1yzBQiG+pZiABdx6158d2pvqdHIeyOWOQ/hVr1RE2K86CbFWG8sUUiJiYQSH0kuMoDgDkO2s+t2IUcza1Wux8YYHaKdWEcgyupFrHk1jzFN7X2O2Dcq/FhdD2oeD92lZqP7Z7I8t49lRhW9m7sX5DI7tnEZdFX4l7sbcBoPAaVMwemFnPa0SerM//AMKrqtClsIi2u0s5YfdjTJw+87fhrWthJcZ2qPs9rLMefREerID8L1DqfBhWVJbjTo+III99OYqBSQQIVQaWudI/IRRRRRTRRRRREUUUURFFFFEVhu9CHxUKHg0qD+8LVa76IRjMWCNVmv5EZR+VZyKQqQymxBBB7CNQa3j7+4eYO+IwMcs7IBmLdU5BmzFfEVhrdoysKjG6QgiBFrjatdMsdRNNxgyCslsnYE2JJ6NeqBdnPVVRcaljpzq1+lYbA/ugMTOP+Yw/Zof4V+sb8z2VB2vvVNiRkJEcQ4RxjIg1vwHHzqnqfZ1Kv+Ww+0eZ8hbiu9rTpf4hJ+4+Q8ypGP2jJO5eVizHmfkByFR6KK1ABogLI5xcZOa0W5Z6Np5+UMDn+ZxkX51nuJrRQL0WzGPPETBR9yIXPxNUUS3YKOZAv23NqzUfmqPfvjp7krTiDoU2M3SefsAtdvegw+BwOHOr5GlPZ1+HjxPpWMZya1ftMe2MEY4RQxoB2WW/51k63VR85Gy3ReJ8Mb/tmvObpd/Yk+a7hUki3jfs7zUmWVV1iGnMtYm/d2CmT1U7218gdPU/Kmla3CqiNa9cO7MQM9uzgrPZm35YiRnbI4yuL8Re/Duq/wBh49hNLhZGDK6WW4Ug2UFT3ggg1T7F3QxGNIMMZyHi7dVQRxGbnx5VsRuvgI3Qy47NJGU0jsTlBVAptfgfge6tdAPEO1b7cVnZ8aZhMSJcXHW1suMb4yzMSr7enB/Qd2Y4WVc7YlOkAuvXa8vI8QMgrx5pY7/uyPBz+lfQXtG2eNrbKBwmpXEM6g/X6POjgX87eFfPOKwrRtldSpHI1Q9hF9SubW7SX08p1tym8GQr/Z+8bxQs2VHAZFQSjprHViVze7oOXbWl2fvRg9pJ0OOQxy/VkFmF+5tGQ92orCRxM0FlBNpb6C9uoKhEEHsNU1WioA0GCPFYK+GGIl7xBmxFojZELS43dzDRysoxLvlt+z6IpI1+S5jlPjfyqplxRZ26uQLGVVdeoOzXnqST2mpsGMTFhY5riQAKkg1v2BhzqVh9j4sSmFoTLoR1lJ0Kkiz6EDzqDX6Q0HCHePBWYPti8Mgl35cQIPiNaptnEqkzXtZAPEs6gC3gG9Kj2V+Flbs5H9KvZd3MTILdHHEl/dzBRftNyST4mmDuk4teWG55ZxWp1F+w9F6dLAYu5dTN9RVT9Df7J+FFXf8AsY//AFYfx0U7Crs7vdX/AOm4j/rPULPUUlLVa8xFFFFERRRRRF3Elzrw511mzEnhx07AAdPSuOX9c66j0DHusPmT6fOia03RRRREUqqSQBqToPE0lW26+E6TFwL9qRfQG5PwqFR+g0uOoKTGlzg0a1b7+AQfR8IvGCFek/7knWZfLSs5sl7TxE8pU/xCpG8mMMuLmc63kb0BsPlVcrWNxxFVYRhp0mg55nibnvUsV873jiPJaj2mRFdozX+sEI8MgH5GszDCXYKouSQAB2mvU93sNBt2MtjVaA4dAXxK2VSg4gk6Zu7v8qlYPfjY+zQ30LB9NLGDlmkAJLXsDnbXtOgHCtFaq01dGmZJ7uOzzXnfDW1GYdrKzCC2BxgZt3Rr1LO7I9kuKxZLyFcNCNA0hsSF00X41ZYPdXZ2GWd45lx88CF+jtljsOJv9a3nVJvL7QjtPSYy4cW4RsZEPeyGzehPhVj7N92nY4qSMrPGMM6WQnMzP7q9GbMOB5VgxJqUWdq15kRaBBvlBBPf0W9gGKcW12hrTORM83COgHNVmL3ixmJhztIsERYqiqREg01AA1bQ1A3W2c6YzDOQrxrPHmKlZFy5rtmtw6objULb+IYrChBUIjWBFrXduX8op7d92w4eYhlzI0cXK8riwPeFBJ8xXpudJ+crDhaGg09kABe0bDaT4nevacE/RbJw8eqs0eLkB7euxD37wwNeLx72uUCzRxzAc2HWtbt8q9t21tdJdiRYhjktBJEWAvZv3Rso7WWvA02LIwJjtIBzRgedtVPWHHsq1ziKbdHf4qGBxdTDYuu4O0Z0AZyJDd9jmtM+2MGMAh+iDOcS1yGI0CCw+NQl3thtY4ONhyLG7DwNvgaqMWCkCxlgbSMxA1ykqoAJGl7DlVdWcOMZDXqHovdb8RrgWIg/xHp7bFo5t6ZBcwpEq9qoLr3Hsqbu3v5Os6iZ2eNyFbtCnQkeRrIJIVNwbGpKYpjoqLmOl1U5tdNAOflUKxfUYWOJg71yri6lcRUe4DYDHSFZY7ZLSXeCQzJqbZruo71OpqkYEca02w9wtpzEPh8NOOYYjox5FyL1ocR7PNp5f/EYDpQB7yMmcW+6dfC1VDtGfyHf6HuXlaVZufzDv9D3Lze9Faf+wR/5TF/hP/8ANFd7U/afzmu9ufsd+c1l6WkpauV6KKKKIikpaKInIxfTt08+VEh1t2Ajx7T60QPY37BfzHD41y3Hzomtc0U5HFfUmwHE/kO004sqjQID3sT8gRaimGWkmEyi+lXe5WMWPHwO5AXPYnsuCv51Vtil4dGlv5h+dJ0sf2GHg36iqqtPtGOYdYI6qykAx4fpCx3+i0O0tw8WcTIqQsy52IfQLYm4OY6cDXJ2VhsFriHGIl5Qxnqg/wDqP+QqtfbLsmQ4ifJ9kkkfBqg9En/UP4T+ZrO2jWcNGo+38RBPE+nVa3Gm0l1NoJ/kRbl6rRY/eeabBOpIRJJ0URoMqhY1L2049Z1/DWcl6oC873bx5Dy/OtHtHo8LhcMmTpHkEkpLFkKZsqgLlNr2Xj31RGGOT3GKH7MhFvKQC3qBWxtFtMaLYC804ovlzpM69UbtfcLKHWs2bimwuz2dWZGllRQQSDZeuxBHDkKy82HZDZgQf69a0+9bBMNg8N9eKIu/f0pzDzArLibuYzaZPAX8YHNbMKfke8bI62UPEbw4leiHTP7ltbMffYcWBpkbYlOJaYsWyMWsdQSp6oKnS17aVztSXpI8PpZ0h1/iUO5U+IFR9pRGPqnQvaQ/dYXj+Bv5itVRoLr7PRYcM8ikYtfzK9k2DgJNsbuPDCAsqu5A4LIQ4dgPs3ue7WvE8VhHhdo5FZHW4KsLEEd1b+TeafZWG2eMOxR8jTMDqr5j7rjmLE6VaT+13AY1VO0NmLJIFPWRgNe69mA8zapVWlhAGQA9VRhaorsdWIu5zucHR8AvK1H7NvvL8Q1Xe73s/wAdj7HD4dyl/fbqIO/M1gfKtb/vWwWHGXBbJw6gHNeU9Ic1rA8L/Gs3vJ7TsfjiRJOyRnToorxpbssDc+ZNQErW4gwtB/u+2fs/XaePV3tfoML12PcXtp6Ckb2rQYPq7KwEOH5GWUdLIew8dPU15tTkOHZzZFZj2KCT8KkoEgXK0e1vaZtHFX6TFygH6qHo19EtUHZ2+WMw8gkjxMwYEHV2YG3arEgiq3E4CSP95G6feUr8xTFIhA4OEgr0/wD+oLaH2YPwH9aK8wooupKWkpaIiiiiiIoopVoidiTiO658rG1cKCzd5+Z/1rqM2IHbx89PkaewKEZm+yCfPgD6n4UyUmDSdfLyTWIOuUcBp4nmfWpWE2S7rmukanTPIwRSearfVu+1MYLD9JIka+87Kt/vED8672vOGlbL7inIg7EXQevHxNcUXHSMqQ27sp/dmOb/ALUiufw3zfCq2SMqbMCCORFj6GnFwchXOEfL9oKbetqlJtyS2WS0y/ZkGb0b3l8jXVwEHJV9FWmbCycRNC19cuWZPIMVYepothousrSTsOClBEl+WbrEsO4WouqZvowEyRg36OFAxvfrP+0I8gwHlVNhDbM3NV08SQL/ADp7bUhaeRjxLX00GtjpUfD8HH8PyINKmtRwtmN4eS0G6u0mlxEMM6LPE0gurDUC9yVYaj1tT29+Jw02LmljEpTPYAMpHVAFtRdRpx1pr2fQ3xTNxKQSuPEIbfOs2JCDcHWsTB/uSRqaLarknyC1vY3sATMuJJg7Lc8ypmJxZxEgawUgKoC8AqgKLd4HrUreXEiefpVFswQEfZKoqC3dlUfGnt1Nmti8TGiRMzZgSVOUAcy1wQoq3MeFwLSma2IxCgZY1P7OJlcABm+sQBbzrr8Q1tTQAJdGQ3+AtmUbhh2YcCAJHTz5K0313bd54TIyw4ePDRjO2lwL3Cjix8O2qVNu4LBsRh8MMQwBHSz6jUEXWMaW8auvaLFLtKOHGw/tI+iCui69ERyyjhxt5Vktn7nYvEEZIHsR7zDIvDta1X1sLUrPJqzB1NmOuZ8Ny8vAY/DUMG1rCBo2JdEzrtqV0+MTaGAxMkkMSSwFGVo1ydVmsVIHGszsfYM2LfLChbtPBV72bgK9BwGxsNsrATPjHXENM6x9FE2gKdYhmuOFZHbG/E0ydFEFw8A0EcfVuP4m4moYSk2majSbB1hyE8LyrsXjKuIDDQbMtu82GZyGZPQb1YrsTA4A3xcv0mUf8mL3Qex3/wBKbm9pkyjLhoocOnABUBNvE8/KsfRW7tiLMssQ+HU3nSxBNQ78uTcvE716PubvPJtFnweMtKskbFWIAKkC/IenhXnU0eViOwkehtWq9mCn+0EbkqSMfAKR+YrMYuTNI5HNmPqSa69xdTaTnfyVeFpMo4uqymIbDDAyk6Q7wAmqKKKoXrIorvoT4eOlHRjmw+dckLkhcUV31e8/CjMOz1NJSVxXaIezSjpTysPKuS1+NLpdOzxBWIJuR2fA3qTj5erYADMxaw5DkPW9NQ4YyuoHEgC/ZbS58rUm0pw8jFfduQv3RoPgKRtVrG6LC467Dz/N6k7vG2IVvsrI34Y2I+IFRNnwCSVFPAsL+HP4XqZsRbCdvs4eT+8Vj/8AnUbZR/bJ4/kakM1RUJDCRsKSXaDlyysy66WJFhyAt3V39ND/AL1bn7a6N58m8/WodFJK52bdis/opVAYgJAQS3VBIFyACp1HDlUeDDiZgqjKxNra27z/AA/Km2cgIwJBAIuNDof86cl2tK65WkYg8e0+J4moNAz1q17qg+UQRbPh+bEbWN5n7Mxt3gaA/CmsIOtbtDf4TSJPpZhmHZzHgeVOrKi3K5i1iACBYXFr3B19K44kqdNjWxBsFP3R22uExKyOLoQyOBxyuLG1WkuC2WhL9PNLqSIlTL4AuayVdx8z2fPlWephg5+mHEE2Ma9mrfqV1PEFrdAtB2TqWi2jvgwiMGFQYaNveCe8w5Bn4nvqnxy2VW4mTrN3MOIPrm/mFRoV4k8Bqe/sFOQzXurHRufY3I/l4VdSospCGjPv4qitWfWdLjkpWxd458GxMEhW/EcVPip0qdtTffGTgq87ZSoBVbIDw45aoXjIOU8QbVL2dg+mnSMfWdV8r2+Qq51Utab2Wb9HRqP0yxpcSLwJVpvB+ywuFh5lWmbxkPVv5Cs9VxvdjRLipMvupaNR/DGMo+VU9ZsMCKQJzNzzut+KcDVIGQsOVkUUUVoWZa7cM9HFjpuGTClQe9zYfKsjXoW7m7eIfZE5jTWeZFuxCdRbEm7cRWR2zu1PhMplUZW91lIZT3ZhzqLsTRJbTDxOyVmw2Gq6dasWmNICY1Bo8yVV0UUVJaU6kF9WOUdp5+A511aLtc+QH501JIWNz/p3VzRW6TRkOqfyRn6zjxUH5Gp+B2dGEaZ2R1VgqoSUzuRfXT3QNTY8wKqatNqNlgw0f8DSHvaVyP8ACi0TTbraO/1Uj+0GOhw+EZewKq/3lYN8akYHZWHxDEOfouhNw3TJoCbZffHDjc2rNVOwDZVlPPoiB/MyqfgTQCSoPexrSQDPH2WlTdkfR3fDTCXrKuZUJJJBZhYEsigAcV7NazON2RLE2V42BvYaEhvunnXMkhjKhSQV5gkENz1HZw8qlwb1YpLAYiUgX0ZywseOjVMkE7Fn/dgQ6eNvAeSXoDDH0TdWWZ0zDmkam4B7CWINv4RXGz5lMyLkFs1gRcHnqdda4haN3DEmNswJvd1Ovb7w+Ndqi4di2dXcZgoW5sSCMzEgWtfhVejLrqbqv7ZAFztH4FBeDmpzD4jxHKmqVHKm4NjTwZG97qntAuPTl5VySFdAdlZct+7Hcx+IH6U1T87qFCqc2pJNrcgAAP640xRuSPzRRRRUlBFdRnkefz5VzRRdCcbRbfxa+Q0+ZpupGHGfqEgH6p7/ALJ8aYZSDY6EVyVGyk3zKG5ro3ePqH8vIVc7kx2lkmPCCJ388pC/E1R4c9Vh9oW/D1vmBWm3Nhz4XHqurmC4HaAwvWXGuiid8DqQCtuEH7zeZ5xbwWTdrkk8Sb+tJTkGGeRsqKzMeQFz6CtBHu7HhgHxz5TxECEGRuzMeCCralZlOxz1AZqqnQfUuMtZOSqdk7FlxTZY10GrMdFUdrNyq4+kYXA/uwMVP9th+yQ/wr9Y95qFtTeZ5V6KJRDByjTS/e7cWNU1Vdm+r/ksPtHmfIW4q3tKdG1K5+4+Q8yt5vvtqZ8BgFeRruryMAbDUjL1R3Gq4T32KQxJtixl/BrUjf5L4fZ7AaHCgegU/nVdto9FgcLDzfPMw+8cq6eAqeMpMa+nTYALjLcJWD4NVdUw76ryTOnM7S8hZ2iiitCmkpaVlINiCCOR0qXhECo0pAJDKqgi4zNc3I52C/EV0CVFztESoVWW3haRV+xDEvn0ak/OusLiunkVHjRszBbqojbU24rp6g07tuNZ55HgOYFrBODWXqiw+toOXpXY2KHaR9Qjw/OKp6vd3MIGixMjDMsUanLfLmLyKBqNdLFvKqIi3GrnYz2w2K4+4g7tX0v6Gqqkxbd4qbsspUF8j3IujX4E3Bv/ABcR51GeMqbEWrqQat438j/rSpPpZhdfl4HlXYIyVxIdnZNCncX77eN/XWuxh1OokAHY1wR6Ag1xipAzkjhy8BoK4DJQtht/zNNUUUVNVoooooiKKKKIiiiiiIqRNdxmOrW17wNL/CmUW/gONKJetccv6tXNaEWlPQiysexD6uco+Fz5U9sfbUuEkEkRs1iCCLgg8QRzFJtBAgVR9ZVc9wYXUehv51CNcewOBa4SFJryCHNK02K9oOIZcsYigB4mJArH+bjWaklLEliSTxJNyfOuaKrpUKdL6GgKdStUq/WZRRRRVyqW63b2zBjYYsBjAVynLDKvFSTYA/1yqz3sw2yYsRZ55puiRYxGgsOoLWLW7b86yO5UQ+kGVvdhjeQ+KqcvxIqjnmLsWOpYknxJvVfal9e4B0W+PoB3qg/DxToHs3uaHukgG1s4tIkm8bFsP9pNmf8A48/+5/nRWMorV2ztg6BZP9Mpfc/+7vVWK7dci0oWdRpaQXI8HBDD1qdmwjwf8+L9rqBklF8nK+U28aoKlD9wf+6P8BqoLdU1cQrB5oMPbouldnj99gqGPMSOqoJ1tzvzqqaDmpzD0I8RypcSfd+4vw0/Kmkcg3BsaqaDEytLyJiFLTaZOkipL94HN+NSDUzD7TJSSFFVEdDdV5shDqSxuTYjt51AiyyMLkIb8fqnxA4V3DDkuSVNxYWYG5OnLgK650iCq24dv1DLw5KO/AHtX5G35U3XbDQeZ+Nq4qa4iiiiiIooooiKKKKIiiiiiIooooi7k007OPjXeEhzuBy5+AFz8q4lGt+R1qVgnyJI/MrkX+YjMw8ALedGpUMJvaM2d79wH4RlHwAqO1Ly8PzpGoblIiAkooooiKKKKItJsZMmzsXLzZo4h4Elj8qzdbDdRFxOCxOEzqsrMkseYhQxXQrc86ZO44g62MxEUK/ZVhI58FWvNZiGU6lRrzebDWRAy2r0X0H1WUywWjvkzKytFaW2zO3E/wB2itH6n+Duiq/SfzZ1VTNsKZTomccinXB79KTFL0cSxm2fOWYXvl0Cqptz4m3fUaLEkaHUeNiPA8q6GFze4c3doG9OflWnSAzWEUnOIvO6L+PguZfdTwI9D/nTVSMSmVVU+8Lkjsvaw+FR643JW1BBjh4IpwDn28PE03TxNtezQefP8/MVJQ3LmT5aenOm6U8BSURFFFFERRRRREUUUURFFFFERRRRRF3GeXI/1en5Bqyjhl078pv+pqMpsR408rFGPcbj+uwg1zJMzBTSHXx0pGFO4mIA3X3W1X9PEcK4k1sfL0rq7qXFFFFFxFFFFEQDalLX40lFERRRRREUlLRREUUUURAp2b8z+VJRRFw39elJRRRdKKKKKLiKKKKIiiiiiIooooiKKKKIipMv/wCtfyooockH1Dmhv3K/9xv8K0z9XzH50UUXRmuKKKKLiKKKKIiiiiiIooooi//Z"/>
          <p:cNvSpPr>
            <a:spLocks noChangeAspect="1" noChangeArrowheads="1"/>
          </p:cNvSpPr>
          <p:nvPr/>
        </p:nvSpPr>
        <p:spPr bwMode="auto">
          <a:xfrm>
            <a:off x="63500" y="-690563"/>
            <a:ext cx="1419225" cy="1419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798" name="Picture 6" descr="http://blogs.discovermagazine.com/80beats/files/2011/05/Photon_waves-e13043707596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895600"/>
            <a:ext cx="32004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Hydrogen-Atom Line-Emission Spectrum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600200"/>
            <a:ext cx="8153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When current is passed through a gas at low pressure, the potential energy of some of the gas atoms increases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u="sng" dirty="0" smtClean="0"/>
              <a:t>ground state</a:t>
            </a:r>
            <a:r>
              <a:rPr lang="en-US" sz="2800" dirty="0" smtClean="0"/>
              <a:t>: lowest energy state of an electron</a:t>
            </a:r>
          </a:p>
          <a:p>
            <a:pPr>
              <a:buFont typeface="Arial" pitchFamily="34" charset="0"/>
              <a:buChar char="•"/>
            </a:pPr>
            <a:endParaRPr lang="en-US" sz="2800" u="sng" dirty="0" smtClean="0"/>
          </a:p>
          <a:p>
            <a:pPr>
              <a:buFont typeface="Arial" pitchFamily="34" charset="0"/>
              <a:buChar char="•"/>
            </a:pPr>
            <a:r>
              <a:rPr lang="en-US" sz="2800" u="sng" dirty="0" smtClean="0"/>
              <a:t>excited state: </a:t>
            </a:r>
            <a:r>
              <a:rPr lang="en-US" sz="2800" dirty="0" smtClean="0"/>
              <a:t>higher potential energy than ground state</a:t>
            </a:r>
          </a:p>
          <a:p>
            <a:endParaRPr lang="en-US" sz="2800" u="sng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When an excited atom returns to its ground state, it gives off the energy it gained in the form of electromagnetic radiation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Starter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/>
          <a:lstStyle/>
          <a:p>
            <a:r>
              <a:rPr lang="en-US" dirty="0" smtClean="0"/>
              <a:t>Look at the colors on a computer screen.  What do you notice?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2743200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Close inspection reveals that they are actually made of separate colored dots that our eyes perceive as one color.  The study of electrons demonstrates that electromagnetic energy comes in bundles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divisible by a quantity called Planck’s constant.  </a:t>
            </a:r>
            <a:r>
              <a:rPr lang="en-US" sz="2800" dirty="0" smtClean="0"/>
              <a:t>Planck’s constant is so small, however, that electromagnetic energy seems to vary continuously, just like the colors on a computer screen.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6200" y="-1"/>
          <a:ext cx="8915400" cy="6763407"/>
        </p:xfrm>
        <a:graphic>
          <a:graphicData uri="http://schemas.openxmlformats.org/presentationml/2006/ole">
            <p:oleObj spid="_x0000_s33794" name="Acrobat Document" r:id="rId3" imgW="8808480" imgH="6682320" progId="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Hydrogen-Atom Line-Emission Spectrum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600200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u="sng" dirty="0" smtClean="0"/>
              <a:t>line-emission spectrum</a:t>
            </a:r>
            <a:r>
              <a:rPr lang="en-US" sz="2800" dirty="0" smtClean="0"/>
              <a:t>: a narrow beam of the emitted light was shined through a prism, it was separated into a series of specific </a:t>
            </a:r>
            <a:r>
              <a:rPr lang="en-US" sz="2800" dirty="0" err="1" smtClean="0"/>
              <a:t>frquencies</a:t>
            </a:r>
            <a:endParaRPr lang="en-US" sz="2800" dirty="0" smtClean="0"/>
          </a:p>
          <a:p>
            <a:endParaRPr lang="en-US" sz="2800" u="sng" dirty="0" smtClean="0"/>
          </a:p>
        </p:txBody>
      </p:sp>
      <p:pic>
        <p:nvPicPr>
          <p:cNvPr id="34818" name="Picture 2" descr="http://www.astronomyknowhow.com/pics-res/hydrogen-spect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67050"/>
            <a:ext cx="8610600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Hydrogen-Atom Line-Emission Spectrum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600200"/>
            <a:ext cx="8153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It was expected that hydrogen would give off a </a:t>
            </a:r>
            <a:r>
              <a:rPr lang="en-US" sz="2800" u="sng" dirty="0" smtClean="0"/>
              <a:t>continuous spectrum</a:t>
            </a:r>
            <a:r>
              <a:rPr lang="en-US" sz="2800" dirty="0" smtClean="0"/>
              <a:t>, but it only gave off specific frequencies of light?</a:t>
            </a:r>
          </a:p>
          <a:p>
            <a:endParaRPr lang="en-US" sz="2800" u="sng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Whenever an excited atom falls back from an excited state to its ground, it emits a </a:t>
            </a:r>
            <a:r>
              <a:rPr lang="en-US" sz="2800" u="sng" dirty="0" smtClean="0"/>
              <a:t>photon </a:t>
            </a:r>
            <a:endParaRPr lang="en-US" sz="2800" dirty="0" smtClean="0"/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The photon’s energy is = difference in energy between the atom’s initial and final state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You can find the wavelengths and then determine the amount of energy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Bohr Model of the Hydrogen Atom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600200"/>
            <a:ext cx="815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Linked the atom’s electron with </a:t>
            </a:r>
            <a:r>
              <a:rPr lang="en-US" sz="2800" u="sng" dirty="0" smtClean="0"/>
              <a:t>photon emission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When an electron is in orbit, it has fixed </a:t>
            </a:r>
            <a:r>
              <a:rPr lang="en-US" sz="2800" u="sng" dirty="0" smtClean="0"/>
              <a:t>energy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The closer you are to the nucleus, the </a:t>
            </a:r>
            <a:r>
              <a:rPr lang="en-US" sz="2800" u="sng" dirty="0" smtClean="0"/>
              <a:t>less</a:t>
            </a:r>
            <a:r>
              <a:rPr lang="en-US" sz="2800" dirty="0" smtClean="0"/>
              <a:t> energy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Farther from nucleus = </a:t>
            </a:r>
            <a:r>
              <a:rPr lang="en-US" sz="2800" u="sng" dirty="0" smtClean="0"/>
              <a:t>more</a:t>
            </a:r>
            <a:r>
              <a:rPr lang="en-US" sz="2800" dirty="0" smtClean="0"/>
              <a:t> energy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endParaRPr lang="en-US" sz="2800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52400" y="0"/>
          <a:ext cx="8991600" cy="6821214"/>
        </p:xfrm>
        <a:graphic>
          <a:graphicData uri="http://schemas.openxmlformats.org/presentationml/2006/ole">
            <p:oleObj spid="_x0000_s34818" name="Acrobat Document" r:id="rId3" imgW="8808480" imgH="6682320" progId="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5105400"/>
            <a:ext cx="883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electrons absorb energy, they get excited and move up a level, eventually they release gained </a:t>
            </a:r>
            <a:r>
              <a:rPr lang="en-US" sz="2800" smtClean="0"/>
              <a:t>energy (_______) </a:t>
            </a:r>
            <a:r>
              <a:rPr lang="en-US" sz="2800" dirty="0" smtClean="0"/>
              <a:t>and move back down level to rest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84137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Objectives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686800" cy="52578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B3"/>
                </a:solidFill>
              </a:rPr>
              <a:t>Explain the mathematical relationship among the speed, wavelength, and frequency of electromagnetic radiation</a:t>
            </a:r>
          </a:p>
          <a:p>
            <a:pPr algn="l">
              <a:buFont typeface="Arial" pitchFamily="34" charset="0"/>
              <a:buChar char="•"/>
            </a:pPr>
            <a:endParaRPr lang="en-US" dirty="0">
              <a:solidFill>
                <a:srgbClr val="FFFFB3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B3"/>
                </a:solidFill>
              </a:rPr>
              <a:t>Discuss the dual wave-particle nature </a:t>
            </a:r>
            <a:r>
              <a:rPr lang="en-US" dirty="0" err="1" smtClean="0">
                <a:solidFill>
                  <a:srgbClr val="FFFFB3"/>
                </a:solidFill>
              </a:rPr>
              <a:t>oflight</a:t>
            </a:r>
            <a:r>
              <a:rPr lang="en-US" dirty="0" smtClean="0">
                <a:solidFill>
                  <a:srgbClr val="FFFFB3"/>
                </a:solidFill>
              </a:rPr>
              <a:t>.</a:t>
            </a:r>
          </a:p>
          <a:p>
            <a:pPr algn="l">
              <a:buFont typeface="Arial" pitchFamily="34" charset="0"/>
              <a:buChar char="•"/>
            </a:pPr>
            <a:endParaRPr lang="en-US" dirty="0">
              <a:solidFill>
                <a:srgbClr val="FFFFB3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B3"/>
                </a:solidFill>
              </a:rPr>
              <a:t>Discuss the significance of the photoelectric effect and the line-emission spectrum of hydrogen to the development of the atomic model</a:t>
            </a:r>
            <a:endParaRPr lang="en-US" dirty="0">
              <a:solidFill>
                <a:srgbClr val="FFFFB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8413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Development of a new Atomic Model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686800" cy="52578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B3"/>
                </a:solidFill>
              </a:rPr>
              <a:t>The Rutherford model of the atom was an improvement over previous models, but was incomplete</a:t>
            </a:r>
          </a:p>
          <a:p>
            <a:pPr algn="l">
              <a:buFont typeface="Arial" pitchFamily="34" charset="0"/>
              <a:buChar char="•"/>
            </a:pPr>
            <a:endParaRPr lang="en-US" dirty="0">
              <a:solidFill>
                <a:srgbClr val="FFFFB3"/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B3"/>
                </a:solidFill>
              </a:rPr>
              <a:t>Did not explain </a:t>
            </a:r>
            <a:r>
              <a:rPr lang="en-US" u="sng" dirty="0" smtClean="0">
                <a:solidFill>
                  <a:srgbClr val="FFFFB3"/>
                </a:solidFill>
              </a:rPr>
              <a:t>where </a:t>
            </a:r>
            <a:r>
              <a:rPr lang="en-US" dirty="0" smtClean="0">
                <a:solidFill>
                  <a:srgbClr val="FFFFB3"/>
                </a:solidFill>
              </a:rPr>
              <a:t> the atom’s negatively charged electrons are located in the space surrounding its positively charged nucleus</a:t>
            </a:r>
          </a:p>
          <a:p>
            <a:pPr lvl="1" algn="l">
              <a:buFont typeface="Arial" pitchFamily="34" charset="0"/>
              <a:buChar char="•"/>
            </a:pPr>
            <a:endParaRPr lang="en-US" dirty="0">
              <a:solidFill>
                <a:srgbClr val="FFFFB3"/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B3"/>
                </a:solidFill>
              </a:rPr>
              <a:t>What prevented the negative electrons from being drawn into the positive nucleus?</a:t>
            </a:r>
            <a:endParaRPr lang="en-US" dirty="0">
              <a:solidFill>
                <a:srgbClr val="FFFFB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8413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Development of a new Atomic Model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686800" cy="52578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B3"/>
                </a:solidFill>
              </a:rPr>
              <a:t>In the early 20</a:t>
            </a:r>
            <a:r>
              <a:rPr lang="en-US" baseline="30000" dirty="0" smtClean="0">
                <a:solidFill>
                  <a:srgbClr val="FFFFB3"/>
                </a:solidFill>
              </a:rPr>
              <a:t>th</a:t>
            </a:r>
            <a:r>
              <a:rPr lang="en-US" dirty="0" smtClean="0">
                <a:solidFill>
                  <a:srgbClr val="FFFFB3"/>
                </a:solidFill>
              </a:rPr>
              <a:t> century, a new atomic model evolved as a result of investigation into the absorption and emission of </a:t>
            </a:r>
            <a:r>
              <a:rPr lang="en-US" u="sng" dirty="0" smtClean="0">
                <a:solidFill>
                  <a:srgbClr val="FFFFB3"/>
                </a:solidFill>
              </a:rPr>
              <a:t>light</a:t>
            </a:r>
            <a:r>
              <a:rPr lang="en-US" dirty="0" smtClean="0">
                <a:solidFill>
                  <a:srgbClr val="FFFFB3"/>
                </a:solidFill>
              </a:rPr>
              <a:t> by matter.</a:t>
            </a:r>
          </a:p>
          <a:p>
            <a:pPr algn="l"/>
            <a:endParaRPr lang="en-US" dirty="0" smtClean="0">
              <a:solidFill>
                <a:srgbClr val="FFFFB3"/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B3"/>
                </a:solidFill>
              </a:rPr>
              <a:t>The studies revealed an intimate relationship between light and an atom’s electrons.</a:t>
            </a:r>
          </a:p>
          <a:p>
            <a:pPr lvl="1" algn="l">
              <a:buFont typeface="Arial" pitchFamily="34" charset="0"/>
              <a:buChar char="•"/>
            </a:pPr>
            <a:endParaRPr lang="en-US" dirty="0">
              <a:solidFill>
                <a:srgbClr val="FFFFB3"/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B3"/>
                </a:solidFill>
              </a:rPr>
              <a:t>This new understanding led directly to a revolutionary view of the nature of energy, matter, and atomic structure.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84137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Wave Description of Light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686800" cy="52578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B3"/>
                </a:solidFill>
              </a:rPr>
              <a:t>Visible light is a kind of </a:t>
            </a:r>
            <a:r>
              <a:rPr lang="en-US" u="sng" dirty="0" smtClean="0">
                <a:solidFill>
                  <a:srgbClr val="FFFFB3"/>
                </a:solidFill>
              </a:rPr>
              <a:t>electromagnetic radiation</a:t>
            </a:r>
            <a:r>
              <a:rPr lang="en-US" dirty="0" smtClean="0">
                <a:solidFill>
                  <a:srgbClr val="FFFFB3"/>
                </a:solidFill>
              </a:rPr>
              <a:t>, which is a form of energy tat exhibits wavelike behavior as it travels through space.</a:t>
            </a:r>
          </a:p>
          <a:p>
            <a:pPr algn="l">
              <a:buFont typeface="Arial" pitchFamily="34" charset="0"/>
              <a:buChar char="•"/>
            </a:pPr>
            <a:endParaRPr lang="en-US" dirty="0">
              <a:solidFill>
                <a:srgbClr val="FFFFB3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B3"/>
                </a:solidFill>
              </a:rPr>
              <a:t>Together, all the forms of electromagnetic radiation form the </a:t>
            </a:r>
            <a:r>
              <a:rPr lang="en-US" u="sng" dirty="0" smtClean="0">
                <a:solidFill>
                  <a:srgbClr val="FFFFB3"/>
                </a:solidFill>
              </a:rPr>
              <a:t>electromagnetic spectrum</a:t>
            </a:r>
            <a:endParaRPr lang="en-US" dirty="0" smtClean="0">
              <a:solidFill>
                <a:srgbClr val="FFFFB3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84137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Wave Description of Light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686800" cy="52578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u="sng" dirty="0" smtClean="0">
                <a:solidFill>
                  <a:srgbClr val="FFFFB3"/>
                </a:solidFill>
              </a:rPr>
              <a:t>Wavelength</a:t>
            </a:r>
            <a:r>
              <a:rPr lang="en-US" dirty="0" smtClean="0">
                <a:solidFill>
                  <a:srgbClr val="FFFFB3"/>
                </a:solidFill>
              </a:rPr>
              <a:t> (</a:t>
            </a:r>
            <a:r>
              <a:rPr lang="el-GR" dirty="0" smtClean="0">
                <a:solidFill>
                  <a:srgbClr val="FFFFB3"/>
                </a:solidFill>
              </a:rPr>
              <a:t>λ</a:t>
            </a:r>
            <a:r>
              <a:rPr lang="en-US" dirty="0" smtClean="0">
                <a:solidFill>
                  <a:srgbClr val="FFFFB3"/>
                </a:solidFill>
              </a:rPr>
              <a:t>) – length of one complete wave</a:t>
            </a:r>
          </a:p>
          <a:p>
            <a:pPr algn="l">
              <a:buFont typeface="Arial" pitchFamily="34" charset="0"/>
              <a:buChar char="•"/>
            </a:pPr>
            <a:endParaRPr lang="en-US" u="sng" dirty="0">
              <a:solidFill>
                <a:srgbClr val="FFFFB3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u="sng" dirty="0" smtClean="0">
                <a:solidFill>
                  <a:srgbClr val="FFFFB3"/>
                </a:solidFill>
              </a:rPr>
              <a:t>Frequency</a:t>
            </a:r>
            <a:r>
              <a:rPr lang="en-US" dirty="0" smtClean="0">
                <a:solidFill>
                  <a:srgbClr val="FFFFB3"/>
                </a:solidFill>
              </a:rPr>
              <a:t> (v) - # of waves that pass </a:t>
            </a:r>
            <a:r>
              <a:rPr lang="en-US" dirty="0" err="1" smtClean="0">
                <a:solidFill>
                  <a:srgbClr val="FFFFB3"/>
                </a:solidFill>
              </a:rPr>
              <a:t>apoint</a:t>
            </a:r>
            <a:r>
              <a:rPr lang="en-US" dirty="0" smtClean="0">
                <a:solidFill>
                  <a:srgbClr val="FFFFB3"/>
                </a:solidFill>
              </a:rPr>
              <a:t> during a certain time period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>
                <a:solidFill>
                  <a:srgbClr val="FFFFB3"/>
                </a:solidFill>
              </a:rPr>
              <a:t> </a:t>
            </a:r>
            <a:r>
              <a:rPr lang="en-US" dirty="0" smtClean="0">
                <a:solidFill>
                  <a:srgbClr val="FFFFB3"/>
                </a:solidFill>
              </a:rPr>
              <a:t>Hertz (Hz) = 1/s</a:t>
            </a:r>
          </a:p>
          <a:p>
            <a:pPr lvl="1" algn="l"/>
            <a:endParaRPr lang="en-US" dirty="0">
              <a:solidFill>
                <a:srgbClr val="FFFFB3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u="sng" dirty="0" smtClean="0">
                <a:solidFill>
                  <a:srgbClr val="FFFFB3"/>
                </a:solidFill>
              </a:rPr>
              <a:t>Amplitude</a:t>
            </a:r>
            <a:r>
              <a:rPr lang="en-US" dirty="0" smtClean="0">
                <a:solidFill>
                  <a:srgbClr val="FFFFB3"/>
                </a:solidFill>
              </a:rPr>
              <a:t> (A) – distance from the origin to the trough or crest</a:t>
            </a:r>
            <a:endParaRPr lang="en-US" u="sng" dirty="0" smtClean="0">
              <a:solidFill>
                <a:srgbClr val="FFFFB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 Description of Light</a:t>
            </a:r>
            <a:endParaRPr lang="en-US" dirty="0"/>
          </a:p>
        </p:txBody>
      </p:sp>
      <p:pic>
        <p:nvPicPr>
          <p:cNvPr id="11266" name="Picture 2" descr="http://chemwiki.ucdavis.edu/@api/deki/files/4912/=wav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189" y="1905000"/>
            <a:ext cx="8820411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Wave Description of Light</a:t>
            </a:r>
            <a:endParaRPr lang="en-US" dirty="0"/>
          </a:p>
        </p:txBody>
      </p:sp>
      <p:pic>
        <p:nvPicPr>
          <p:cNvPr id="1026" name="Picture 2" descr="http://www.nanonet.go.jp/english/kids/k-make/bubble/fi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8377254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744</Words>
  <Application>Microsoft Office PowerPoint</Application>
  <PresentationFormat>On-screen Show (4:3)</PresentationFormat>
  <Paragraphs>103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Acrobat Document</vt:lpstr>
      <vt:lpstr>Chapter 4</vt:lpstr>
      <vt:lpstr> Starter</vt:lpstr>
      <vt:lpstr>Objectives</vt:lpstr>
      <vt:lpstr>The Development of a new Atomic Model</vt:lpstr>
      <vt:lpstr>The Development of a new Atomic Model</vt:lpstr>
      <vt:lpstr>Wave Description of Light</vt:lpstr>
      <vt:lpstr>Wave Description of Light</vt:lpstr>
      <vt:lpstr>Wave Description of Light</vt:lpstr>
      <vt:lpstr>The Wave Description of Light</vt:lpstr>
      <vt:lpstr>Slide 10</vt:lpstr>
      <vt:lpstr>Electromagnetic Spectrum</vt:lpstr>
      <vt:lpstr>Slide 12</vt:lpstr>
      <vt:lpstr>Slide 13</vt:lpstr>
      <vt:lpstr>Wave Description of Light</vt:lpstr>
      <vt:lpstr>The Wave Description of Light</vt:lpstr>
      <vt:lpstr>Slide 16</vt:lpstr>
      <vt:lpstr>quantum</vt:lpstr>
      <vt:lpstr>Photons</vt:lpstr>
      <vt:lpstr>Hydrogen-Atom Line-Emission Spectrum</vt:lpstr>
      <vt:lpstr>Slide 20</vt:lpstr>
      <vt:lpstr>Hydrogen-Atom Line-Emission Spectrum</vt:lpstr>
      <vt:lpstr>Hydrogen-Atom Line-Emission Spectrum</vt:lpstr>
      <vt:lpstr>Bohr Model of the Hydrogen Atom</vt:lpstr>
      <vt:lpstr>Slide 24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</dc:title>
  <dc:creator> </dc:creator>
  <cp:lastModifiedBy>jshuck</cp:lastModifiedBy>
  <cp:revision>10</cp:revision>
  <dcterms:created xsi:type="dcterms:W3CDTF">2011-11-13T23:22:48Z</dcterms:created>
  <dcterms:modified xsi:type="dcterms:W3CDTF">2011-11-17T14:44:46Z</dcterms:modified>
</cp:coreProperties>
</file>